
<file path=[Content_Types].xml><?xml version="1.0" encoding="utf-8"?>
<Types xmlns="http://schemas.openxmlformats.org/package/2006/content-types">
  <Default Extension="bin" ContentType="application/vnd.ms-office.activeX"/>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1.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25.jpg" ContentType="image/jpeg"/>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8" r:id="rId3"/>
    <p:sldId id="259" r:id="rId4"/>
    <p:sldId id="260" r:id="rId5"/>
    <p:sldId id="261" r:id="rId6"/>
    <p:sldId id="265" r:id="rId7"/>
    <p:sldId id="263" r:id="rId8"/>
    <p:sldId id="264" r:id="rId9"/>
    <p:sldId id="271" r:id="rId10"/>
    <p:sldId id="270" r:id="rId11"/>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64" autoAdjust="0"/>
  </p:normalViewPr>
  <p:slideViewPr>
    <p:cSldViewPr>
      <p:cViewPr varScale="1">
        <p:scale>
          <a:sx n="63" d="100"/>
          <a:sy n="63" d="100"/>
        </p:scale>
        <p:origin x="954" y="7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0" d="100"/>
          <a:sy n="70" d="100"/>
        </p:scale>
        <p:origin x="193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454"/>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5439014" y="0"/>
            <a:ext cx="4160520" cy="367454"/>
          </a:xfrm>
          <a:prstGeom prst="rect">
            <a:avLst/>
          </a:prstGeom>
        </p:spPr>
        <p:txBody>
          <a:bodyPr vert="horz" lIns="96661" tIns="48331" rIns="96661" bIns="48331" rtlCol="0"/>
          <a:lstStyle>
            <a:lvl1pPr algn="r">
              <a:defRPr sz="1300"/>
            </a:lvl1pPr>
          </a:lstStyle>
          <a:p>
            <a:fld id="{15644129-0A47-41CC-A94C-DF880FD260CB}" type="datetimeFigureOut">
              <a:rPr lang="en-US" smtClean="0"/>
              <a:t>4/8/2019</a:t>
            </a:fld>
            <a:endParaRPr lang="en-US"/>
          </a:p>
        </p:txBody>
      </p:sp>
      <p:sp>
        <p:nvSpPr>
          <p:cNvPr id="4" name="Footer Placeholder 3"/>
          <p:cNvSpPr>
            <a:spLocks noGrp="1"/>
          </p:cNvSpPr>
          <p:nvPr>
            <p:ph type="ftr" sz="quarter" idx="2"/>
          </p:nvPr>
        </p:nvSpPr>
        <p:spPr>
          <a:xfrm>
            <a:off x="0" y="6947749"/>
            <a:ext cx="4160520" cy="367453"/>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5439014" y="6947749"/>
            <a:ext cx="4160520" cy="367453"/>
          </a:xfrm>
          <a:prstGeom prst="rect">
            <a:avLst/>
          </a:prstGeom>
        </p:spPr>
        <p:txBody>
          <a:bodyPr vert="horz" lIns="96661" tIns="48331" rIns="96661" bIns="48331" rtlCol="0" anchor="b"/>
          <a:lstStyle>
            <a:lvl1pPr algn="r">
              <a:defRPr sz="1300"/>
            </a:lvl1pPr>
          </a:lstStyle>
          <a:p>
            <a:fld id="{2EBC1039-9DBF-45F7-B413-06418B24EC77}" type="slidenum">
              <a:rPr lang="en-US" smtClean="0"/>
              <a:t>‹#›</a:t>
            </a:fld>
            <a:endParaRPr lang="en-US"/>
          </a:p>
        </p:txBody>
      </p:sp>
    </p:spTree>
    <p:extLst>
      <p:ext uri="{BB962C8B-B14F-4D97-AF65-F5344CB8AC3E}">
        <p14:creationId xmlns:p14="http://schemas.microsoft.com/office/powerpoint/2010/main" val="3488210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954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6641" tIns="48320" rIns="96641" bIns="48320">
            <a:normAutofit fontScale="25000" lnSpcReduction="20000"/>
          </a:bodyPr>
          <a:lstStyle/>
          <a:p>
            <a:r>
              <a:rPr lang="en-US" dirty="0" smtClean="0"/>
              <a:t>This</a:t>
            </a:r>
            <a:r>
              <a:rPr lang="en-US" baseline="0" dirty="0" smtClean="0"/>
              <a:t> is Herstory Writers Workshop,  a tree of life that uses memoir to create justice movements, with more branches sprouting every year, f</a:t>
            </a:r>
            <a:r>
              <a:rPr lang="en-US" dirty="0" smtClean="0"/>
              <a:t>ounded</a:t>
            </a:r>
            <a:r>
              <a:rPr lang="en-US" baseline="0" dirty="0" smtClean="0"/>
              <a:t> on a unique pedagogy that dares a reading stranger to care,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6641" tIns="48320" rIns="96641" bIns="48320">
            <a:normAutofit fontScale="25000" lnSpcReduction="20000"/>
          </a:bodyPr>
          <a:lstStyle/>
          <a:p>
            <a:r>
              <a:rPr lang="en-US" dirty="0" smtClean="0"/>
              <a:t>For there</a:t>
            </a:r>
            <a:r>
              <a:rPr lang="en-US" baseline="0" dirty="0" smtClean="0"/>
              <a:t> is nothing quite so empowering as k</a:t>
            </a:r>
            <a:r>
              <a:rPr lang="en-US" dirty="0" smtClean="0"/>
              <a:t>nowing</a:t>
            </a:r>
            <a:r>
              <a:rPr lang="en-US" baseline="0" dirty="0" smtClean="0"/>
              <a:t> that your words reached the heart of another in a way that might actually change your world.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6641" tIns="48320" rIns="96641" bIns="48320">
            <a:normAutofit fontScale="25000" lnSpcReduction="20000"/>
          </a:bodyPr>
          <a:lstStyle/>
          <a:p>
            <a:r>
              <a:rPr lang="en-US" baseline="0" dirty="0" smtClean="0"/>
              <a:t>It is more than just a workshop,. As those whose voices have been silenced find their words,  they become powerful activists, changing hearts, minds and policy.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6641" tIns="48320" rIns="96641" bIns="48320">
            <a:normAutofit fontScale="25000" lnSpcReduction="20000"/>
          </a:bodyPr>
          <a:lstStyle/>
          <a:p>
            <a:pPr defTabSz="966404"/>
            <a:r>
              <a:rPr lang="en-US" dirty="0" smtClean="0"/>
              <a:t>We</a:t>
            </a:r>
            <a:r>
              <a:rPr lang="en-US" baseline="0" dirty="0" smtClean="0"/>
              <a:t> work in the schools, in the jails and in the community. We work in Spanish and English, with the incarcerated and the free. </a:t>
            </a:r>
            <a:endParaRPr lang="en-US" dirty="0" smtClean="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6641" tIns="48320" rIns="96641" bIns="48320">
            <a:normAutofit fontScale="25000" lnSpcReduction="20000"/>
          </a:bodyPr>
          <a:lstStyle/>
          <a:p>
            <a:r>
              <a:rPr lang="en-US" dirty="0" smtClean="0"/>
              <a:t>It</a:t>
            </a:r>
            <a:r>
              <a:rPr lang="en-US" baseline="0" dirty="0" smtClean="0"/>
              <a:t> is a place where books are born. Things happen around them the writers could not have imagined.   VOICES, our jail anthology, was made mandatory reading by Suffolk County’s Correctional Academy.  No officer could guard the women without knowing their stories.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6641" tIns="48320" rIns="96641" bIns="48320">
            <a:normAutofit fontScale="25000" lnSpcReduction="20000"/>
          </a:bodyPr>
          <a:lstStyle/>
          <a:p>
            <a:r>
              <a:rPr lang="en-US" dirty="0" smtClean="0"/>
              <a:t>We</a:t>
            </a:r>
            <a:r>
              <a:rPr lang="en-US" baseline="0" dirty="0" smtClean="0"/>
              <a:t> work with the young and the old.</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6641" tIns="48320" rIns="96641" bIns="48320">
            <a:normAutofit fontScale="25000" lnSpcReduction="20000"/>
          </a:bodyPr>
          <a:lstStyle/>
          <a:p>
            <a:r>
              <a:rPr lang="en-US" dirty="0" smtClean="0"/>
              <a:t>As</a:t>
            </a:r>
            <a:r>
              <a:rPr lang="en-US" baseline="0" dirty="0" smtClean="0"/>
              <a:t> more people grew interested in using our tools, we created our manual, Paper Stranger, the centerpiece of our training institute at Hofstra University. We thank our </a:t>
            </a:r>
            <a:r>
              <a:rPr lang="en-US" baseline="0" dirty="0" err="1" smtClean="0"/>
              <a:t>LitTAP</a:t>
            </a:r>
            <a:r>
              <a:rPr lang="en-US" baseline="0" dirty="0" smtClean="0"/>
              <a:t> mentor Gloria Jacobs, for her help in conceptualizing the institute.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6641" tIns="48320" rIns="96641" bIns="48320">
            <a:normAutofit fontScale="25000" lnSpcReduction="20000"/>
          </a:bodyPr>
          <a:lstStyle/>
          <a:p>
            <a:pPr defTabSz="966404"/>
            <a:r>
              <a:rPr lang="en-US" dirty="0">
                <a:latin typeface="Arial"/>
                <a:cs typeface="Arial"/>
              </a:rPr>
              <a:t>As we moved into working </a:t>
            </a:r>
            <a:r>
              <a:rPr lang="en-US" dirty="0" smtClean="0">
                <a:latin typeface="Arial"/>
                <a:cs typeface="Arial"/>
              </a:rPr>
              <a:t>in </a:t>
            </a:r>
            <a:r>
              <a:rPr lang="en-US" dirty="0">
                <a:latin typeface="Arial"/>
                <a:cs typeface="Arial"/>
              </a:rPr>
              <a:t>the schools, </a:t>
            </a:r>
            <a:r>
              <a:rPr lang="en-US">
                <a:latin typeface="Arial"/>
                <a:cs typeface="Arial"/>
              </a:rPr>
              <a:t>we </a:t>
            </a:r>
            <a:r>
              <a:rPr lang="en-US" smtClean="0">
                <a:latin typeface="Arial"/>
                <a:cs typeface="Arial"/>
              </a:rPr>
              <a:t>created </a:t>
            </a:r>
            <a:r>
              <a:rPr lang="en-US" dirty="0">
                <a:latin typeface="Arial"/>
                <a:cs typeface="Arial"/>
              </a:rPr>
              <a:t>a special manual for younger writers,  This book, originally d</a:t>
            </a:r>
            <a:r>
              <a:rPr lang="en-US" spc="-11" dirty="0">
                <a:latin typeface="Arial"/>
                <a:cs typeface="Arial"/>
              </a:rPr>
              <a:t>e</a:t>
            </a:r>
            <a:r>
              <a:rPr lang="en-US" dirty="0">
                <a:latin typeface="Arial"/>
                <a:cs typeface="Arial"/>
              </a:rPr>
              <a:t>s</a:t>
            </a:r>
            <a:r>
              <a:rPr lang="en-US" spc="-5" dirty="0">
                <a:latin typeface="Arial"/>
                <a:cs typeface="Arial"/>
              </a:rPr>
              <a:t>i</a:t>
            </a:r>
            <a:r>
              <a:rPr lang="en-US" spc="5" dirty="0">
                <a:latin typeface="Arial"/>
                <a:cs typeface="Arial"/>
              </a:rPr>
              <a:t>g</a:t>
            </a:r>
            <a:r>
              <a:rPr lang="en-US" spc="-11" dirty="0">
                <a:latin typeface="Arial"/>
                <a:cs typeface="Arial"/>
              </a:rPr>
              <a:t>ne</a:t>
            </a:r>
            <a:r>
              <a:rPr lang="en-US" dirty="0">
                <a:latin typeface="Arial"/>
                <a:cs typeface="Arial"/>
              </a:rPr>
              <a:t>d</a:t>
            </a:r>
            <a:r>
              <a:rPr lang="en-US" spc="26" dirty="0">
                <a:latin typeface="Arial"/>
                <a:cs typeface="Arial"/>
              </a:rPr>
              <a:t> </a:t>
            </a:r>
            <a:r>
              <a:rPr lang="en-US" dirty="0">
                <a:latin typeface="Arial"/>
                <a:cs typeface="Arial"/>
              </a:rPr>
              <a:t>f</a:t>
            </a:r>
            <a:r>
              <a:rPr lang="en-US" spc="-11" dirty="0">
                <a:latin typeface="Arial"/>
                <a:cs typeface="Arial"/>
              </a:rPr>
              <a:t>o</a:t>
            </a:r>
            <a:r>
              <a:rPr lang="en-US" dirty="0">
                <a:latin typeface="Arial"/>
                <a:cs typeface="Arial"/>
              </a:rPr>
              <a:t>r</a:t>
            </a:r>
            <a:r>
              <a:rPr lang="en-US" spc="-11" dirty="0">
                <a:latin typeface="Arial"/>
                <a:cs typeface="Arial"/>
              </a:rPr>
              <a:t> </a:t>
            </a:r>
            <a:r>
              <a:rPr lang="en-US" dirty="0">
                <a:latin typeface="Arial"/>
                <a:cs typeface="Arial"/>
              </a:rPr>
              <a:t>St</a:t>
            </a:r>
            <a:r>
              <a:rPr lang="en-US" spc="-11" dirty="0">
                <a:latin typeface="Arial"/>
                <a:cs typeface="Arial"/>
              </a:rPr>
              <a:t>o</a:t>
            </a:r>
            <a:r>
              <a:rPr lang="en-US" spc="5" dirty="0">
                <a:latin typeface="Arial"/>
                <a:cs typeface="Arial"/>
              </a:rPr>
              <a:t>n</a:t>
            </a:r>
            <a:r>
              <a:rPr lang="en-US" dirty="0">
                <a:latin typeface="Arial"/>
                <a:cs typeface="Arial"/>
              </a:rPr>
              <a:t>y</a:t>
            </a:r>
            <a:r>
              <a:rPr lang="en-US" spc="-11" dirty="0">
                <a:latin typeface="Arial"/>
                <a:cs typeface="Arial"/>
              </a:rPr>
              <a:t> </a:t>
            </a:r>
            <a:r>
              <a:rPr lang="en-US" dirty="0">
                <a:latin typeface="Arial"/>
                <a:cs typeface="Arial"/>
              </a:rPr>
              <a:t>B</a:t>
            </a:r>
            <a:r>
              <a:rPr lang="en-US" spc="-5" dirty="0">
                <a:latin typeface="Arial"/>
                <a:cs typeface="Arial"/>
              </a:rPr>
              <a:t>r</a:t>
            </a:r>
            <a:r>
              <a:rPr lang="en-US" spc="-11" dirty="0">
                <a:latin typeface="Arial"/>
                <a:cs typeface="Arial"/>
              </a:rPr>
              <a:t>oo</a:t>
            </a:r>
            <a:r>
              <a:rPr lang="en-US" dirty="0">
                <a:latin typeface="Arial"/>
                <a:cs typeface="Arial"/>
              </a:rPr>
              <a:t>k</a:t>
            </a:r>
            <a:r>
              <a:rPr lang="en-US" spc="16" dirty="0">
                <a:latin typeface="Arial"/>
                <a:cs typeface="Arial"/>
              </a:rPr>
              <a:t> </a:t>
            </a:r>
            <a:r>
              <a:rPr lang="en-US" spc="-5" dirty="0">
                <a:latin typeface="Arial"/>
                <a:cs typeface="Arial"/>
              </a:rPr>
              <a:t>U</a:t>
            </a:r>
            <a:r>
              <a:rPr lang="en-US" spc="-11" dirty="0">
                <a:latin typeface="Arial"/>
                <a:cs typeface="Arial"/>
              </a:rPr>
              <a:t>n</a:t>
            </a:r>
            <a:r>
              <a:rPr lang="en-US" spc="-5" dirty="0">
                <a:latin typeface="Arial"/>
                <a:cs typeface="Arial"/>
              </a:rPr>
              <a:t>i</a:t>
            </a:r>
            <a:r>
              <a:rPr lang="en-US" dirty="0">
                <a:latin typeface="Arial"/>
                <a:cs typeface="Arial"/>
              </a:rPr>
              <a:t>v</a:t>
            </a:r>
            <a:r>
              <a:rPr lang="en-US" spc="-11" dirty="0">
                <a:latin typeface="Arial"/>
                <a:cs typeface="Arial"/>
              </a:rPr>
              <a:t>e</a:t>
            </a:r>
            <a:r>
              <a:rPr lang="en-US" dirty="0">
                <a:latin typeface="Arial"/>
                <a:cs typeface="Arial"/>
              </a:rPr>
              <a:t>rs</a:t>
            </a:r>
            <a:r>
              <a:rPr lang="en-US" spc="-5" dirty="0">
                <a:latin typeface="Arial"/>
                <a:cs typeface="Arial"/>
              </a:rPr>
              <a:t>i</a:t>
            </a:r>
            <a:r>
              <a:rPr lang="en-US" dirty="0">
                <a:latin typeface="Arial"/>
                <a:cs typeface="Arial"/>
              </a:rPr>
              <a:t>t</a:t>
            </a:r>
            <a:r>
              <a:rPr lang="en-US" spc="-42" dirty="0">
                <a:latin typeface="Arial"/>
                <a:cs typeface="Arial"/>
              </a:rPr>
              <a:t>y’</a:t>
            </a:r>
            <a:r>
              <a:rPr lang="en-US" dirty="0">
                <a:latin typeface="Arial"/>
                <a:cs typeface="Arial"/>
              </a:rPr>
              <a:t>s</a:t>
            </a:r>
            <a:r>
              <a:rPr lang="en-US" spc="37" dirty="0">
                <a:latin typeface="Arial"/>
                <a:cs typeface="Arial"/>
              </a:rPr>
              <a:t> </a:t>
            </a:r>
            <a:r>
              <a:rPr lang="en-US" dirty="0" smtClean="0">
                <a:latin typeface="Arial"/>
                <a:cs typeface="Arial"/>
              </a:rPr>
              <a:t>E</a:t>
            </a:r>
            <a:r>
              <a:rPr lang="en-US" spc="-11" dirty="0">
                <a:latin typeface="Arial"/>
                <a:cs typeface="Arial"/>
              </a:rPr>
              <a:t>du</a:t>
            </a:r>
            <a:r>
              <a:rPr lang="en-US" dirty="0" smtClean="0">
                <a:latin typeface="Arial"/>
                <a:cs typeface="Arial"/>
              </a:rPr>
              <a:t>c</a:t>
            </a:r>
            <a:r>
              <a:rPr lang="en-US" spc="-5" dirty="0">
                <a:latin typeface="Arial"/>
                <a:cs typeface="Arial"/>
              </a:rPr>
              <a:t>a</a:t>
            </a:r>
            <a:r>
              <a:rPr lang="en-US" dirty="0" smtClean="0">
                <a:latin typeface="Arial"/>
                <a:cs typeface="Arial"/>
              </a:rPr>
              <a:t>t</a:t>
            </a:r>
            <a:r>
              <a:rPr lang="en-US" spc="-5" dirty="0">
                <a:latin typeface="Arial"/>
                <a:cs typeface="Arial"/>
              </a:rPr>
              <a:t>i</a:t>
            </a:r>
            <a:r>
              <a:rPr lang="en-US" spc="-11" dirty="0">
                <a:latin typeface="Arial"/>
                <a:cs typeface="Arial"/>
              </a:rPr>
              <a:t>o</a:t>
            </a:r>
            <a:r>
              <a:rPr lang="en-US" dirty="0" smtClean="0">
                <a:latin typeface="Arial"/>
                <a:cs typeface="Arial"/>
              </a:rPr>
              <a:t>nal</a:t>
            </a:r>
            <a:r>
              <a:rPr lang="en-US" spc="32" dirty="0">
                <a:latin typeface="Arial"/>
                <a:cs typeface="Arial"/>
              </a:rPr>
              <a:t> </a:t>
            </a:r>
            <a:r>
              <a:rPr lang="en-US" dirty="0">
                <a:latin typeface="Arial"/>
                <a:cs typeface="Arial"/>
              </a:rPr>
              <a:t>O</a:t>
            </a:r>
            <a:r>
              <a:rPr lang="en-US" spc="-11" dirty="0">
                <a:latin typeface="Arial"/>
                <a:cs typeface="Arial"/>
              </a:rPr>
              <a:t>ppo</a:t>
            </a:r>
            <a:r>
              <a:rPr lang="en-US" dirty="0">
                <a:latin typeface="Arial"/>
                <a:cs typeface="Arial"/>
              </a:rPr>
              <a:t>r</a:t>
            </a:r>
            <a:r>
              <a:rPr lang="en-US" spc="5" dirty="0">
                <a:latin typeface="Arial"/>
                <a:cs typeface="Arial"/>
              </a:rPr>
              <a:t>t</a:t>
            </a:r>
            <a:r>
              <a:rPr lang="en-US" spc="-11" dirty="0">
                <a:latin typeface="Arial"/>
                <a:cs typeface="Arial"/>
              </a:rPr>
              <a:t>un</a:t>
            </a:r>
            <a:r>
              <a:rPr lang="en-US" spc="-5" dirty="0">
                <a:latin typeface="Arial"/>
                <a:cs typeface="Arial"/>
              </a:rPr>
              <a:t>i</a:t>
            </a:r>
            <a:r>
              <a:rPr lang="en-US" spc="16" dirty="0">
                <a:latin typeface="Arial"/>
                <a:cs typeface="Arial"/>
              </a:rPr>
              <a:t>t</a:t>
            </a:r>
            <a:r>
              <a:rPr lang="en-US" dirty="0">
                <a:latin typeface="Arial"/>
                <a:cs typeface="Arial"/>
              </a:rPr>
              <a:t>y</a:t>
            </a:r>
            <a:r>
              <a:rPr lang="en-US" spc="-21" dirty="0">
                <a:latin typeface="Arial"/>
                <a:cs typeface="Arial"/>
              </a:rPr>
              <a:t> </a:t>
            </a:r>
            <a:r>
              <a:rPr lang="en-US" dirty="0" smtClean="0">
                <a:latin typeface="Arial"/>
                <a:cs typeface="Arial"/>
              </a:rPr>
              <a:t>P</a:t>
            </a:r>
            <a:r>
              <a:rPr lang="en-US" spc="11" dirty="0">
                <a:latin typeface="Arial"/>
                <a:cs typeface="Arial"/>
              </a:rPr>
              <a:t>r</a:t>
            </a:r>
            <a:r>
              <a:rPr lang="en-US" spc="-11" dirty="0">
                <a:latin typeface="Arial"/>
                <a:cs typeface="Arial"/>
              </a:rPr>
              <a:t>og</a:t>
            </a:r>
            <a:r>
              <a:rPr lang="en-US" dirty="0" smtClean="0">
                <a:latin typeface="Arial"/>
                <a:cs typeface="Arial"/>
              </a:rPr>
              <a:t>r</a:t>
            </a:r>
            <a:r>
              <a:rPr lang="en-US" spc="-11" dirty="0">
                <a:latin typeface="Arial"/>
                <a:cs typeface="Arial"/>
              </a:rPr>
              <a:t>am is now the centerpiece of our Youth Writing for Justice </a:t>
            </a:r>
            <a:r>
              <a:rPr lang="en-US" spc="-11" dirty="0" smtClean="0">
                <a:latin typeface="Arial"/>
                <a:cs typeface="Arial"/>
              </a:rPr>
              <a:t>project.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6641" tIns="48320" rIns="96641" bIns="48320">
            <a:normAutofit fontScale="25000" lnSpcReduction="20000"/>
          </a:bodyPr>
          <a:lstStyle/>
          <a:p>
            <a:r>
              <a:rPr lang="en-US" dirty="0" smtClean="0"/>
              <a:t>Whether we are working in a school,</a:t>
            </a:r>
            <a:r>
              <a:rPr lang="en-US" baseline="0" dirty="0" smtClean="0"/>
              <a:t> </a:t>
            </a:r>
            <a:r>
              <a:rPr lang="en-US" dirty="0" smtClean="0"/>
              <a:t>jail or community setting,</a:t>
            </a:r>
            <a:r>
              <a:rPr lang="en-US" baseline="0" dirty="0" smtClean="0"/>
              <a:t>  we begin daydreaming a page one moment that will open a window into each writers’ life.  Collectively we witness the stories taking shape before an audience that cares.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4363" y="914400"/>
            <a:ext cx="3292475" cy="2468563"/>
          </a:xfrm>
          <a:prstGeom prst="rect">
            <a:avLst/>
          </a:prstGeom>
          <a:noFill/>
          <a:ln w="12700">
            <a:solidFill>
              <a:prstClr val="black"/>
            </a:solidFill>
          </a:ln>
        </p:spPr>
      </p:sp>
      <p:sp>
        <p:nvSpPr>
          <p:cNvPr id="3" name="Notes Placeholder 2"/>
          <p:cNvSpPr>
            <a:spLocks noGrp="1"/>
          </p:cNvSpPr>
          <p:nvPr>
            <p:ph type="body" idx="1"/>
          </p:nvPr>
        </p:nvSpPr>
        <p:spPr>
          <a:xfrm>
            <a:off x="960120" y="3520444"/>
            <a:ext cx="7680960" cy="2880359"/>
          </a:xfrm>
          <a:prstGeom prst="rect">
            <a:avLst/>
          </a:prstGeom>
        </p:spPr>
        <p:txBody>
          <a:bodyPr lIns="96641" tIns="48320" rIns="96641" bIns="48320"/>
          <a:lstStyle/>
          <a:p>
            <a:r>
              <a:rPr lang="en-US" dirty="0" smtClean="0"/>
              <a:t>And then, when the work is done,  writers make the choice </a:t>
            </a:r>
            <a:r>
              <a:rPr lang="en-US" smtClean="0"/>
              <a:t>about bringing </a:t>
            </a:r>
            <a:r>
              <a:rPr lang="en-US" dirty="0" smtClean="0"/>
              <a:t>it into the world.   Here three women who started writing in jail join</a:t>
            </a:r>
            <a:r>
              <a:rPr lang="en-US" baseline="0" dirty="0" smtClean="0"/>
              <a:t> students from </a:t>
            </a:r>
            <a:r>
              <a:rPr lang="en-US" baseline="0" dirty="0" err="1" smtClean="0"/>
              <a:t>Queensboro</a:t>
            </a:r>
            <a:r>
              <a:rPr lang="en-US" baseline="0" dirty="0" smtClean="0"/>
              <a:t> Community College, where they have given a reading from their newly published book </a:t>
            </a:r>
            <a:endParaRPr lang="en-US" dirty="0"/>
          </a:p>
        </p:txBody>
      </p:sp>
    </p:spTree>
    <p:extLst>
      <p:ext uri="{BB962C8B-B14F-4D97-AF65-F5344CB8AC3E}">
        <p14:creationId xmlns:p14="http://schemas.microsoft.com/office/powerpoint/2010/main" val="60121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4/8/2019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0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4/8/2019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4/8/2019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4/8/2019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4/8/2019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91159" y="623188"/>
            <a:ext cx="8361680" cy="53340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a:xfrm>
            <a:off x="591819" y="1634489"/>
            <a:ext cx="7960360" cy="4116704"/>
          </a:xfrm>
          <a:prstGeom prst="rect">
            <a:avLst/>
          </a:prstGeom>
        </p:spPr>
        <p:txBody>
          <a:bodyPr wrap="square" lIns="0" tIns="0" rIns="0" bIns="0">
            <a:spAutoFit/>
          </a:bodyPr>
          <a:lstStyle>
            <a:lvl1pPr>
              <a:defRPr sz="30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4/8/2019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Layout" Target="../slideLayouts/slideLayout5.xml"/><Relationship Id="rId7" Type="http://schemas.openxmlformats.org/officeDocument/2006/relationships/image" Target="../media/image5.jp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notesSlide" Target="../notesSlides/notesSlide2.xml"/><Relationship Id="rId9"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8.jp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2057400" y="228600"/>
            <a:ext cx="4672583" cy="628192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304800"/>
            <a:ext cx="3955390" cy="504884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0"/>
            <a:ext cx="4648199" cy="3486912"/>
          </a:xfrm>
          <a:prstGeom prst="rect">
            <a:avLst/>
          </a:prstGeom>
          <a:blipFill>
            <a:blip r:embed="rId5" cstate="print"/>
            <a:stretch>
              <a:fillRect/>
            </a:stretch>
          </a:blipFill>
        </p:spPr>
        <p:txBody>
          <a:bodyPr wrap="square" lIns="0" tIns="0" rIns="0" bIns="0" rtlCol="0"/>
          <a:lstStyle/>
          <a:p>
            <a:endParaRPr/>
          </a:p>
        </p:txBody>
      </p:sp>
      <p:sp>
        <p:nvSpPr>
          <p:cNvPr id="4" name="object 4"/>
          <p:cNvSpPr/>
          <p:nvPr/>
        </p:nvSpPr>
        <p:spPr>
          <a:xfrm>
            <a:off x="4730496" y="0"/>
            <a:ext cx="4413503" cy="3550920"/>
          </a:xfrm>
          <a:prstGeom prst="rect">
            <a:avLst/>
          </a:prstGeom>
          <a:blipFill>
            <a:blip r:embed="rId6" cstate="print"/>
            <a:stretch>
              <a:fillRect/>
            </a:stretch>
          </a:blipFill>
        </p:spPr>
        <p:txBody>
          <a:bodyPr wrap="square" lIns="0" tIns="0" rIns="0" bIns="0" rtlCol="0"/>
          <a:lstStyle/>
          <a:p>
            <a:endParaRPr/>
          </a:p>
        </p:txBody>
      </p:sp>
      <p:sp>
        <p:nvSpPr>
          <p:cNvPr id="5" name="object 5"/>
          <p:cNvSpPr/>
          <p:nvPr/>
        </p:nvSpPr>
        <p:spPr>
          <a:xfrm>
            <a:off x="3903518" y="3886200"/>
            <a:ext cx="5105400" cy="2482024"/>
          </a:xfrm>
          <a:prstGeom prst="rect">
            <a:avLst/>
          </a:prstGeom>
          <a:blipFill>
            <a:blip r:embed="rId7" cstate="print"/>
            <a:stretch>
              <a:fillRect/>
            </a:stretch>
          </a:blipFill>
        </p:spPr>
        <p:txBody>
          <a:bodyPr wrap="square" lIns="0" tIns="0" rIns="0" bIns="0" rtlCol="0"/>
          <a:lstStyle/>
          <a:p>
            <a:endParaRPr/>
          </a:p>
        </p:txBody>
      </p:sp>
      <p:sp>
        <p:nvSpPr>
          <p:cNvPr id="6" name="object 6"/>
          <p:cNvSpPr/>
          <p:nvPr/>
        </p:nvSpPr>
        <p:spPr>
          <a:xfrm>
            <a:off x="381000" y="3886200"/>
            <a:ext cx="3352800" cy="2590800"/>
          </a:xfrm>
          <a:prstGeom prst="rect">
            <a:avLst/>
          </a:prstGeom>
          <a:blipFill>
            <a:blip r:embed="rId8" cstate="print"/>
            <a:stretch>
              <a:fillRect/>
            </a:stretch>
          </a:blipFill>
        </p:spPr>
        <p:txBody>
          <a:bodyPr wrap="square" lIns="0" tIns="0" rIns="0" bIns="0" rtlCol="0"/>
          <a:lstStyle/>
          <a:p>
            <a:endParaRPr/>
          </a:p>
        </p:txBody>
      </p:sp>
    </p:spTree>
    <p:controls>
      <mc:AlternateContent xmlns:mc="http://schemas.openxmlformats.org/markup-compatibility/2006">
        <mc:Choice xmlns:v="urn:schemas-microsoft-com:vml" Requires="v">
          <p:control spid="1054" name="TextBox1" r:id="rId2" imgW="885960" imgH="47520"/>
        </mc:Choice>
        <mc:Fallback>
          <p:control name="TextBox1" r:id="rId2" imgW="885960" imgH="47520">
            <p:pic>
              <p:nvPicPr>
                <p:cNvPr id="9" name="TextBox1"/>
                <p:cNvPicPr>
                  <a:picLocks/>
                </p:cNvPicPr>
                <p:nvPr/>
              </p:nvPicPr>
              <p:blipFill>
                <a:blip r:embed="rId9"/>
                <a:stretch>
                  <a:fillRect/>
                </a:stretch>
              </p:blipFill>
              <p:spPr>
                <a:xfrm>
                  <a:off x="6456218" y="3633788"/>
                  <a:ext cx="886691" cy="45719"/>
                </a:xfrm>
                <a:prstGeom prst="rect">
                  <a:avLst/>
                </a:prstGeom>
              </p:spPr>
            </p:pic>
          </p:control>
        </mc:Fallback>
      </mc:AlternateContent>
    </p:controls>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3124200" y="4439136"/>
            <a:ext cx="5332475" cy="230276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562600" y="2096332"/>
            <a:ext cx="2209800" cy="165658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433912" y="263791"/>
            <a:ext cx="2057399" cy="154533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914400" y="4572000"/>
            <a:ext cx="1447799" cy="1897103"/>
          </a:xfrm>
          <a:prstGeom prst="rect">
            <a:avLst/>
          </a:prstGeom>
          <a:blipFill>
            <a:blip r:embed="rId6" cstate="print"/>
            <a:stretch>
              <a:fillRect/>
            </a:stretch>
          </a:blipFill>
        </p:spPr>
        <p:txBody>
          <a:bodyPr wrap="square" lIns="0" tIns="0" rIns="0" bIns="0" rtlCol="0"/>
          <a:lstStyle/>
          <a:p>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 y="115269"/>
            <a:ext cx="4489930" cy="403666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33400" y="381000"/>
            <a:ext cx="1905000" cy="303359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286000" y="3809998"/>
            <a:ext cx="1905001" cy="270501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84910" y="3733798"/>
            <a:ext cx="1801089" cy="2781212"/>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2667000" y="387927"/>
            <a:ext cx="1905000" cy="304799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4800600" y="381000"/>
            <a:ext cx="3899915" cy="2924555"/>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4315690" y="3809998"/>
            <a:ext cx="2008910" cy="2895601"/>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6449289" y="3733798"/>
            <a:ext cx="2251226" cy="2971801"/>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3124200" y="1295400"/>
            <a:ext cx="5763574" cy="358579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33400" y="3352800"/>
            <a:ext cx="2895599" cy="217474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28600" y="1295400"/>
            <a:ext cx="3096767" cy="2057399"/>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133600" y="228600"/>
            <a:ext cx="4572000" cy="63246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14600" y="152400"/>
            <a:ext cx="4876800" cy="6477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457200" y="1066800"/>
            <a:ext cx="8288653" cy="339534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762000"/>
            <a:ext cx="8153400" cy="5435600"/>
          </a:xfrm>
          <a:prstGeom prst="rect">
            <a:avLst/>
          </a:prstGeom>
        </p:spPr>
      </p:pic>
    </p:spTree>
    <p:extLst>
      <p:ext uri="{BB962C8B-B14F-4D97-AF65-F5344CB8AC3E}">
        <p14:creationId xmlns:p14="http://schemas.microsoft.com/office/powerpoint/2010/main" val="3223594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13677</TotalTime>
  <Words>356</Words>
  <Application>Microsoft Office PowerPoint</Application>
  <PresentationFormat>On-screen Show (4:3)</PresentationFormat>
  <Paragraphs>10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Empowerment Through Guided Memoir Writing</dc:title>
  <dc:creator>Erika</dc:creator>
  <cp:lastModifiedBy>Erika Duncan</cp:lastModifiedBy>
  <cp:revision>29</cp:revision>
  <cp:lastPrinted>2016-09-25T21:28:07Z</cp:lastPrinted>
  <dcterms:created xsi:type="dcterms:W3CDTF">2016-09-15T13:56:09Z</dcterms:created>
  <dcterms:modified xsi:type="dcterms:W3CDTF">2019-04-08T11:32:56Z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2016-09-11T00:00:00Z</vt:filetime>
  </property>
  <property fmtid="{D5CDD505-2E9C-101B-9397-08002B2CF9AE}" pid="3" name="LastSaved">
    <vt:filetime>2016-09-15T00:00:00Z</vt:filetime>
  </property>
</Properties>
</file>