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7102475" cy="9388475"/>
  <p:embeddedFontLst>
    <p:embeddedFont>
      <p:font typeface="Candara"/>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ndara-regular.fntdata"/><Relationship Id="rId25" Type="http://schemas.openxmlformats.org/officeDocument/2006/relationships/slide" Target="slides/slide20.xml"/><Relationship Id="rId28" Type="http://schemas.openxmlformats.org/officeDocument/2006/relationships/font" Target="fonts/Candara-italic.fntdata"/><Relationship Id="rId27" Type="http://schemas.openxmlformats.org/officeDocument/2006/relationships/font" Target="fonts/Candar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ndara-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10225" y="4459525"/>
            <a:ext cx="5681975" cy="422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710225" y="4459525"/>
            <a:ext cx="5681975" cy="42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7fde48519_0_77: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7fde48519_0_77:notes"/>
          <p:cNvSpPr txBox="1"/>
          <p:nvPr>
            <p:ph idx="1" type="body"/>
          </p:nvPr>
        </p:nvSpPr>
        <p:spPr>
          <a:xfrm>
            <a:off x="710225" y="4459525"/>
            <a:ext cx="56820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0" y="0"/>
            <a:ext cx="3000000" cy="3000000"/>
          </a:xfrm>
          <a:prstGeom prst="rect">
            <a:avLst/>
          </a:prstGeom>
          <a:noFill/>
          <a:ln>
            <a:noFill/>
          </a:ln>
        </p:spPr>
        <p:txBody>
          <a:bodyPr anchorCtr="0" anchor="t" bIns="47100" lIns="94225" spcFirstLastPara="1" rIns="94225" wrap="square" tIns="47100">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46" name="Google Shape;146;p5: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7fde48519_0_17: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7fde48519_0_17:notes"/>
          <p:cNvSpPr txBox="1"/>
          <p:nvPr>
            <p:ph idx="1" type="body"/>
          </p:nvPr>
        </p:nvSpPr>
        <p:spPr>
          <a:xfrm>
            <a:off x="710225" y="4459525"/>
            <a:ext cx="56820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7fde48519_0_35: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7fde48519_0_35:notes"/>
          <p:cNvSpPr txBox="1"/>
          <p:nvPr>
            <p:ph idx="1" type="body"/>
          </p:nvPr>
        </p:nvSpPr>
        <p:spPr>
          <a:xfrm>
            <a:off x="710225" y="4459525"/>
            <a:ext cx="5682000" cy="4224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i="1" lang="en-US" sz="1350">
                <a:solidFill>
                  <a:srgbClr val="292929"/>
                </a:solidFill>
                <a:latin typeface="Comic Sans MS"/>
                <a:ea typeface="Comic Sans MS"/>
                <a:cs typeface="Comic Sans MS"/>
                <a:sym typeface="Comic Sans MS"/>
              </a:rPr>
              <a:t>​Breaking silence to change hearts, minds and policies</a:t>
            </a:r>
            <a:endParaRPr b="1" i="1" sz="1350">
              <a:solidFill>
                <a:srgbClr val="292929"/>
              </a:solidFill>
              <a:latin typeface="Comic Sans MS"/>
              <a:ea typeface="Comic Sans MS"/>
              <a:cs typeface="Comic Sans MS"/>
              <a:sym typeface="Comic Sans MS"/>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7fde48519_0_41: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7fde48519_0_41:notes"/>
          <p:cNvSpPr txBox="1"/>
          <p:nvPr>
            <p:ph idx="1" type="body"/>
          </p:nvPr>
        </p:nvSpPr>
        <p:spPr>
          <a:xfrm>
            <a:off x="710225" y="4459525"/>
            <a:ext cx="56820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You know your students best!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7fde48519_0_51: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7fde48519_0_51:notes"/>
          <p:cNvSpPr txBox="1"/>
          <p:nvPr>
            <p:ph idx="1" type="body"/>
          </p:nvPr>
        </p:nvSpPr>
        <p:spPr>
          <a:xfrm>
            <a:off x="710225" y="4459525"/>
            <a:ext cx="56820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Workshop focuses on: </a:t>
            </a:r>
            <a:endParaRPr/>
          </a:p>
          <a:p>
            <a:pPr indent="0" lvl="0" marL="0" rtl="0" algn="l">
              <a:spcBef>
                <a:spcPts val="0"/>
              </a:spcBef>
              <a:spcAft>
                <a:spcPts val="0"/>
              </a:spcAft>
              <a:buNone/>
            </a:pPr>
            <a:r>
              <a:rPr lang="en-US"/>
              <a:t>Oral imaging</a:t>
            </a:r>
            <a:endParaRPr/>
          </a:p>
          <a:p>
            <a:pPr indent="0" lvl="0" marL="0" rtl="0" algn="l">
              <a:spcBef>
                <a:spcPts val="0"/>
              </a:spcBef>
              <a:spcAft>
                <a:spcPts val="0"/>
              </a:spcAft>
              <a:buNone/>
            </a:pPr>
            <a:r>
              <a:rPr lang="en-US"/>
              <a:t>Sensory memories</a:t>
            </a:r>
            <a:endParaRPr/>
          </a:p>
          <a:p>
            <a:pPr indent="0" lvl="0" marL="0" rtl="0" algn="l">
              <a:spcBef>
                <a:spcPts val="0"/>
              </a:spcBef>
              <a:spcAft>
                <a:spcPts val="0"/>
              </a:spcAft>
              <a:buNone/>
            </a:pPr>
            <a:r>
              <a:rPr lang="en-US"/>
              <a:t>Engage your readers in painting a scene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0" y="0"/>
            <a:ext cx="3000000" cy="3000000"/>
          </a:xfrm>
          <a:prstGeom prst="rect">
            <a:avLst/>
          </a:prstGeom>
          <a:noFill/>
          <a:ln>
            <a:noFill/>
          </a:ln>
        </p:spPr>
        <p:txBody>
          <a:bodyPr anchorCtr="0" anchor="t" bIns="47100" lIns="94225" spcFirstLastPara="1" rIns="94225" wrap="square" tIns="47100">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86" name="Google Shape;186;p14: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5:notes"/>
          <p:cNvSpPr txBox="1"/>
          <p:nvPr>
            <p:ph idx="1" type="body"/>
          </p:nvPr>
        </p:nvSpPr>
        <p:spPr>
          <a:xfrm>
            <a:off x="0" y="0"/>
            <a:ext cx="3000000" cy="3000000"/>
          </a:xfrm>
          <a:prstGeom prst="rect">
            <a:avLst/>
          </a:prstGeom>
          <a:noFill/>
          <a:ln>
            <a:noFill/>
          </a:ln>
        </p:spPr>
        <p:txBody>
          <a:bodyPr anchorCtr="0" anchor="t" bIns="47100" lIns="94225" spcFirstLastPara="1" rIns="94225" wrap="square" tIns="47100">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94" name="Google Shape;194;p15: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7fde48519_0_90: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7fde48519_0_90:notes"/>
          <p:cNvSpPr txBox="1"/>
          <p:nvPr>
            <p:ph idx="1" type="body"/>
          </p:nvPr>
        </p:nvSpPr>
        <p:spPr>
          <a:xfrm>
            <a:off x="710225" y="4459525"/>
            <a:ext cx="56820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7fde48519_0_58: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7fde48519_0_58:notes"/>
          <p:cNvSpPr txBox="1"/>
          <p:nvPr>
            <p:ph idx="1" type="body"/>
          </p:nvPr>
        </p:nvSpPr>
        <p:spPr>
          <a:xfrm>
            <a:off x="710225" y="4459525"/>
            <a:ext cx="56820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2:notes"/>
          <p:cNvSpPr txBox="1"/>
          <p:nvPr>
            <p:ph idx="1" type="body"/>
          </p:nvPr>
        </p:nvSpPr>
        <p:spPr>
          <a:xfrm>
            <a:off x="0" y="0"/>
            <a:ext cx="3000000" cy="3000000"/>
          </a:xfrm>
          <a:prstGeom prst="rect">
            <a:avLst/>
          </a:prstGeom>
          <a:noFill/>
          <a:ln>
            <a:noFill/>
          </a:ln>
        </p:spPr>
        <p:txBody>
          <a:bodyPr anchorCtr="0" anchor="t" bIns="47100" lIns="94225" spcFirstLastPara="1" rIns="94225" wrap="square" tIns="47100">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51" name="Google Shape;51;p2: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77fde48519_0_97: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7fde48519_0_97:notes"/>
          <p:cNvSpPr txBox="1"/>
          <p:nvPr>
            <p:ph idx="1" type="body"/>
          </p:nvPr>
        </p:nvSpPr>
        <p:spPr>
          <a:xfrm>
            <a:off x="710225" y="4459525"/>
            <a:ext cx="56820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710225" y="4459525"/>
            <a:ext cx="5681975" cy="42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710225" y="4459525"/>
            <a:ext cx="5681975" cy="42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9:notes"/>
          <p:cNvSpPr txBox="1"/>
          <p:nvPr>
            <p:ph idx="1" type="body"/>
          </p:nvPr>
        </p:nvSpPr>
        <p:spPr>
          <a:xfrm>
            <a:off x="710225" y="4459525"/>
            <a:ext cx="5681975" cy="42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10:notes"/>
          <p:cNvSpPr txBox="1"/>
          <p:nvPr>
            <p:ph idx="1" type="body"/>
          </p:nvPr>
        </p:nvSpPr>
        <p:spPr>
          <a:xfrm>
            <a:off x="710225" y="4459525"/>
            <a:ext cx="5681975" cy="42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0: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7fde48519_0_65: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7fde48519_0_65:notes"/>
          <p:cNvSpPr txBox="1"/>
          <p:nvPr>
            <p:ph idx="1" type="body"/>
          </p:nvPr>
        </p:nvSpPr>
        <p:spPr>
          <a:xfrm>
            <a:off x="710225" y="4459525"/>
            <a:ext cx="56820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7fde48519_0_3: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7fde48519_0_3:notes"/>
          <p:cNvSpPr txBox="1"/>
          <p:nvPr>
            <p:ph idx="1" type="body"/>
          </p:nvPr>
        </p:nvSpPr>
        <p:spPr>
          <a:xfrm>
            <a:off x="710225" y="4459525"/>
            <a:ext cx="56820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7fde48519_0_28: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7fde48519_0_28:notes"/>
          <p:cNvSpPr txBox="1"/>
          <p:nvPr>
            <p:ph idx="1" type="body"/>
          </p:nvPr>
        </p:nvSpPr>
        <p:spPr>
          <a:xfrm>
            <a:off x="710225" y="4459525"/>
            <a:ext cx="56820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Bring your students’ unheard voices/stories into a wider arena, a public arena!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obj">
  <p:cSld name="OBJECT">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25980"/>
            <a:ext cx="7772400" cy="1440179"/>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40480"/>
            <a:ext cx="6400799" cy="17145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1" type="ftr"/>
          </p:nvPr>
        </p:nvSpPr>
        <p:spPr>
          <a:xfrm>
            <a:off x="3108960" y="6377940"/>
            <a:ext cx="2926079" cy="3429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b="0" i="0" sz="1800" u="none" cap="none" strike="noStrike">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7" name="Shape 17"/>
        <p:cNvGrpSpPr/>
        <p:nvPr/>
      </p:nvGrpSpPr>
      <p:grpSpPr>
        <a:xfrm>
          <a:off x="0" y="0"/>
          <a:ext cx="0" cy="0"/>
          <a:chOff x="0" y="0"/>
          <a:chExt cx="0" cy="0"/>
        </a:xfrm>
      </p:grpSpPr>
      <p:sp>
        <p:nvSpPr>
          <p:cNvPr id="18" name="Google Shape;18;p3"/>
          <p:cNvSpPr txBox="1"/>
          <p:nvPr>
            <p:ph type="title"/>
          </p:nvPr>
        </p:nvSpPr>
        <p:spPr>
          <a:xfrm>
            <a:off x="363727" y="252475"/>
            <a:ext cx="8416544" cy="161226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44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566826" y="1510267"/>
            <a:ext cx="8010346" cy="4464685"/>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b="0" i="0" sz="3200">
                <a:solidFill>
                  <a:schemeClr val="dk1"/>
                </a:solidFill>
                <a:latin typeface="Comic Sans MS"/>
                <a:ea typeface="Comic Sans MS"/>
                <a:cs typeface="Comic Sans MS"/>
                <a:sym typeface="Comic Sans MS"/>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 name="Google Shape;20;p3"/>
          <p:cNvSpPr txBox="1"/>
          <p:nvPr>
            <p:ph idx="11" type="ftr"/>
          </p:nvPr>
        </p:nvSpPr>
        <p:spPr>
          <a:xfrm>
            <a:off x="3108960" y="6377940"/>
            <a:ext cx="2926079" cy="3429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b="0" i="0" sz="1800" u="none" cap="none" strike="noStrike">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23" name="Shape 23"/>
        <p:cNvGrpSpPr/>
        <p:nvPr/>
      </p:nvGrpSpPr>
      <p:grpSpPr>
        <a:xfrm>
          <a:off x="0" y="0"/>
          <a:ext cx="0" cy="0"/>
          <a:chOff x="0" y="0"/>
          <a:chExt cx="0" cy="0"/>
        </a:xfrm>
      </p:grpSpPr>
      <p:sp>
        <p:nvSpPr>
          <p:cNvPr id="24" name="Google Shape;24;p4"/>
          <p:cNvSpPr txBox="1"/>
          <p:nvPr>
            <p:ph idx="11" type="ftr"/>
          </p:nvPr>
        </p:nvSpPr>
        <p:spPr>
          <a:xfrm>
            <a:off x="3108960" y="6377940"/>
            <a:ext cx="2926079" cy="3429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7" name="Shape 27"/>
        <p:cNvGrpSpPr/>
        <p:nvPr/>
      </p:nvGrpSpPr>
      <p:grpSpPr>
        <a:xfrm>
          <a:off x="0" y="0"/>
          <a:ext cx="0" cy="0"/>
          <a:chOff x="0" y="0"/>
          <a:chExt cx="0" cy="0"/>
        </a:xfrm>
      </p:grpSpPr>
      <p:sp>
        <p:nvSpPr>
          <p:cNvPr id="28" name="Google Shape;28;p5"/>
          <p:cNvSpPr txBox="1"/>
          <p:nvPr>
            <p:ph type="title"/>
          </p:nvPr>
        </p:nvSpPr>
        <p:spPr>
          <a:xfrm>
            <a:off x="363727" y="252475"/>
            <a:ext cx="8416544" cy="161226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44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1" type="ftr"/>
          </p:nvPr>
        </p:nvSpPr>
        <p:spPr>
          <a:xfrm>
            <a:off x="3108960" y="6377940"/>
            <a:ext cx="2926079" cy="3429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2" name="Shape 32"/>
        <p:cNvGrpSpPr/>
        <p:nvPr/>
      </p:nvGrpSpPr>
      <p:grpSpPr>
        <a:xfrm>
          <a:off x="0" y="0"/>
          <a:ext cx="0" cy="0"/>
          <a:chOff x="0" y="0"/>
          <a:chExt cx="0" cy="0"/>
        </a:xfrm>
      </p:grpSpPr>
      <p:sp>
        <p:nvSpPr>
          <p:cNvPr id="33" name="Google Shape;33;p6"/>
          <p:cNvSpPr txBox="1"/>
          <p:nvPr>
            <p:ph type="title"/>
          </p:nvPr>
        </p:nvSpPr>
        <p:spPr>
          <a:xfrm>
            <a:off x="363727" y="252475"/>
            <a:ext cx="8416544" cy="161226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44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230885" y="1689607"/>
            <a:ext cx="3891279" cy="4599305"/>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b="0" i="0" sz="2400">
                <a:solidFill>
                  <a:schemeClr val="dk1"/>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6"/>
          <p:cNvSpPr txBox="1"/>
          <p:nvPr>
            <p:ph idx="2" type="body"/>
          </p:nvPr>
        </p:nvSpPr>
        <p:spPr>
          <a:xfrm>
            <a:off x="4709159" y="1577340"/>
            <a:ext cx="3977640" cy="4526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6"/>
          <p:cNvSpPr txBox="1"/>
          <p:nvPr>
            <p:ph idx="11" type="ftr"/>
          </p:nvPr>
        </p:nvSpPr>
        <p:spPr>
          <a:xfrm>
            <a:off x="3108960" y="6377940"/>
            <a:ext cx="2926079" cy="3429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3727" y="252475"/>
            <a:ext cx="8416544" cy="1612264"/>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66826" y="1510267"/>
            <a:ext cx="8010346" cy="4464685"/>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3200" u="none" cap="none" strike="noStrike">
                <a:solidFill>
                  <a:schemeClr val="dk1"/>
                </a:solidFill>
                <a:latin typeface="Comic Sans MS"/>
                <a:ea typeface="Comic Sans MS"/>
                <a:cs typeface="Comic Sans MS"/>
                <a:sym typeface="Comic Sans MS"/>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
          <p:cNvSpPr txBox="1"/>
          <p:nvPr>
            <p:ph idx="11" type="ftr"/>
          </p:nvPr>
        </p:nvSpPr>
        <p:spPr>
          <a:xfrm>
            <a:off x="3108960" y="6377940"/>
            <a:ext cx="2926079" cy="3429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mc:AlternateContent>
    <mc:Choice Requires="p14">
      <p:transition spd="slow" p14:dur="1600">
        <p14:gallery dir="l"/>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longislandwins.com/herstory/stories-for-liberation-life-listen-to-me-by-karla-canales/" TargetMode="External"/><Relationship Id="rId4" Type="http://schemas.openxmlformats.org/officeDocument/2006/relationships/image" Target="../media/image15.jp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nysut.org/news/nysut-united/issues/2014/april-2014/student-stories-youth-writing-for-justice-project" TargetMode="External"/><Relationship Id="rId4" Type="http://schemas.openxmlformats.org/officeDocument/2006/relationships/hyperlink" Target="mailto:susanne.marcusESL@gmail.com" TargetMode="External"/><Relationship Id="rId5" Type="http://schemas.openxmlformats.org/officeDocument/2006/relationships/hyperlink" Target="mailto:eduncan@herstory.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 name="Shape 42"/>
        <p:cNvGrpSpPr/>
        <p:nvPr/>
      </p:nvGrpSpPr>
      <p:grpSpPr>
        <a:xfrm>
          <a:off x="0" y="0"/>
          <a:ext cx="0" cy="0"/>
          <a:chOff x="0" y="0"/>
          <a:chExt cx="0" cy="0"/>
        </a:xfrm>
      </p:grpSpPr>
      <p:sp>
        <p:nvSpPr>
          <p:cNvPr id="43" name="Google Shape;43;p7"/>
          <p:cNvSpPr txBox="1"/>
          <p:nvPr>
            <p:ph type="ctrTitle"/>
          </p:nvPr>
        </p:nvSpPr>
        <p:spPr>
          <a:xfrm>
            <a:off x="185000" y="1892625"/>
            <a:ext cx="8458200" cy="15126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i="1" lang="en-US">
                <a:latin typeface="Candara"/>
                <a:ea typeface="Candara"/>
                <a:cs typeface="Candara"/>
                <a:sym typeface="Candara"/>
              </a:rPr>
              <a:t>Summer 2020</a:t>
            </a:r>
            <a:endParaRPr b="1" i="1">
              <a:latin typeface="Candara"/>
              <a:ea typeface="Candara"/>
              <a:cs typeface="Candara"/>
              <a:sym typeface="Candara"/>
            </a:endParaRPr>
          </a:p>
          <a:p>
            <a:pPr indent="0" lvl="0" marL="0" rtl="0" algn="ctr">
              <a:spcBef>
                <a:spcPts val="0"/>
              </a:spcBef>
              <a:spcAft>
                <a:spcPts val="0"/>
              </a:spcAft>
              <a:buNone/>
            </a:pPr>
            <a:r>
              <a:rPr b="1" i="1" lang="en-US">
                <a:latin typeface="Candara"/>
                <a:ea typeface="Candara"/>
                <a:cs typeface="Candara"/>
                <a:sym typeface="Candara"/>
              </a:rPr>
              <a:t>Remote Writing Workshops</a:t>
            </a:r>
            <a:endParaRPr b="1" i="1">
              <a:latin typeface="Candara"/>
              <a:ea typeface="Candara"/>
              <a:cs typeface="Candara"/>
              <a:sym typeface="Candara"/>
            </a:endParaRPr>
          </a:p>
        </p:txBody>
      </p:sp>
      <p:pic>
        <p:nvPicPr>
          <p:cNvPr id="44" name="Google Shape;44;p7"/>
          <p:cNvPicPr preferRelativeResize="0"/>
          <p:nvPr/>
        </p:nvPicPr>
        <p:blipFill rotWithShape="1">
          <a:blip r:embed="rId3">
            <a:alphaModFix/>
          </a:blip>
          <a:srcRect b="0" l="0" r="0" t="0"/>
          <a:stretch/>
        </p:blipFill>
        <p:spPr>
          <a:xfrm>
            <a:off x="0" y="205900"/>
            <a:ext cx="4323775" cy="1362100"/>
          </a:xfrm>
          <a:prstGeom prst="rect">
            <a:avLst/>
          </a:prstGeom>
          <a:noFill/>
          <a:ln>
            <a:noFill/>
          </a:ln>
        </p:spPr>
      </p:pic>
      <p:sp>
        <p:nvSpPr>
          <p:cNvPr id="45" name="Google Shape;45;p7"/>
          <p:cNvSpPr txBox="1"/>
          <p:nvPr/>
        </p:nvSpPr>
        <p:spPr>
          <a:xfrm>
            <a:off x="2104513" y="4002249"/>
            <a:ext cx="4221000" cy="918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p>
        </p:txBody>
      </p:sp>
      <p:sp>
        <p:nvSpPr>
          <p:cNvPr id="46" name="Google Shape;46;p7"/>
          <p:cNvSpPr txBox="1"/>
          <p:nvPr/>
        </p:nvSpPr>
        <p:spPr>
          <a:xfrm>
            <a:off x="619125" y="4746625"/>
            <a:ext cx="8112300" cy="198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3000" u="none" cap="none" strike="noStrike">
                <a:solidFill>
                  <a:schemeClr val="dk1"/>
                </a:solidFill>
                <a:latin typeface="Calibri"/>
                <a:ea typeface="Calibri"/>
                <a:cs typeface="Calibri"/>
                <a:sym typeface="Calibri"/>
              </a:rPr>
              <a:t>Presenters:  </a:t>
            </a:r>
            <a:br>
              <a:rPr b="0" i="1" lang="en-US" sz="3000" u="none" cap="none" strike="noStrike">
                <a:solidFill>
                  <a:schemeClr val="dk1"/>
                </a:solidFill>
                <a:latin typeface="Calibri"/>
                <a:ea typeface="Calibri"/>
                <a:cs typeface="Calibri"/>
                <a:sym typeface="Calibri"/>
              </a:rPr>
            </a:br>
            <a:r>
              <a:rPr b="0" i="0" lang="en-US" sz="3000" u="none" cap="none" strike="noStrike">
                <a:solidFill>
                  <a:schemeClr val="dk1"/>
                </a:solidFill>
                <a:latin typeface="Calibri"/>
                <a:ea typeface="Calibri"/>
                <a:cs typeface="Calibri"/>
                <a:sym typeface="Calibri"/>
              </a:rPr>
              <a:t>Erika Duncan, Artistic and Executive Director, </a:t>
            </a:r>
            <a:br>
              <a:rPr b="0" i="0" lang="en-US" sz="3000" u="none" cap="none" strike="noStrike">
                <a:solidFill>
                  <a:schemeClr val="dk1"/>
                </a:solidFill>
                <a:latin typeface="Calibri"/>
                <a:ea typeface="Calibri"/>
                <a:cs typeface="Calibri"/>
                <a:sym typeface="Calibri"/>
              </a:rPr>
            </a:br>
            <a:r>
              <a:rPr b="0" i="1" lang="en-US" sz="3000" u="none" cap="none" strike="noStrike">
                <a:solidFill>
                  <a:schemeClr val="dk1"/>
                </a:solidFill>
                <a:latin typeface="Calibri"/>
                <a:ea typeface="Calibri"/>
                <a:cs typeface="Calibri"/>
                <a:sym typeface="Calibri"/>
              </a:rPr>
              <a:t>Herstory Writers Workshop</a:t>
            </a:r>
            <a:endParaRPr sz="3000"/>
          </a:p>
          <a:p>
            <a:pPr indent="0" lvl="0" marL="0" marR="0" rtl="0" algn="ctr">
              <a:spcBef>
                <a:spcPts val="0"/>
              </a:spcBef>
              <a:spcAft>
                <a:spcPts val="0"/>
              </a:spcAft>
              <a:buNone/>
            </a:pPr>
            <a:r>
              <a:rPr lang="en-US" sz="3000">
                <a:solidFill>
                  <a:schemeClr val="dk1"/>
                </a:solidFill>
                <a:latin typeface="Calibri"/>
                <a:ea typeface="Calibri"/>
                <a:cs typeface="Calibri"/>
                <a:sym typeface="Calibri"/>
              </a:rPr>
              <a:t>Susanne Marcus, </a:t>
            </a:r>
            <a:r>
              <a:rPr i="1" lang="en-US" sz="3000">
                <a:solidFill>
                  <a:schemeClr val="dk1"/>
                </a:solidFill>
                <a:latin typeface="Calibri"/>
                <a:ea typeface="Calibri"/>
                <a:cs typeface="Calibri"/>
                <a:sym typeface="Calibri"/>
              </a:rPr>
              <a:t>NYS TESOL Past President</a:t>
            </a:r>
            <a:endParaRPr i="1" sz="3000"/>
          </a:p>
        </p:txBody>
      </p:sp>
      <p:pic>
        <p:nvPicPr>
          <p:cNvPr id="47" name="Google Shape;47;p7"/>
          <p:cNvPicPr preferRelativeResize="0"/>
          <p:nvPr/>
        </p:nvPicPr>
        <p:blipFill>
          <a:blip r:embed="rId4">
            <a:alphaModFix/>
          </a:blip>
          <a:stretch>
            <a:fillRect/>
          </a:stretch>
        </p:blipFill>
        <p:spPr>
          <a:xfrm>
            <a:off x="6325525" y="-95025"/>
            <a:ext cx="2565800" cy="2565800"/>
          </a:xfrm>
          <a:prstGeom prst="rect">
            <a:avLst/>
          </a:prstGeom>
          <a:noFill/>
          <a:ln>
            <a:noFill/>
          </a:ln>
        </p:spPr>
      </p:pic>
      <p:pic>
        <p:nvPicPr>
          <p:cNvPr id="48" name="Google Shape;48;p7"/>
          <p:cNvPicPr preferRelativeResize="0"/>
          <p:nvPr/>
        </p:nvPicPr>
        <p:blipFill>
          <a:blip r:embed="rId5">
            <a:alphaModFix/>
          </a:blip>
          <a:stretch>
            <a:fillRect/>
          </a:stretch>
        </p:blipFill>
        <p:spPr>
          <a:xfrm>
            <a:off x="6962800" y="3209225"/>
            <a:ext cx="1870450" cy="187045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6"/>
          <p:cNvSpPr txBox="1"/>
          <p:nvPr>
            <p:ph type="title"/>
          </p:nvPr>
        </p:nvSpPr>
        <p:spPr>
          <a:xfrm>
            <a:off x="2930075" y="142550"/>
            <a:ext cx="6108300" cy="2961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t>Student </a:t>
            </a:r>
            <a:r>
              <a:rPr lang="en-US" sz="3600"/>
              <a:t>participants</a:t>
            </a:r>
            <a:r>
              <a:rPr lang="en-US" sz="3600"/>
              <a:t> say it best! </a:t>
            </a:r>
            <a:br>
              <a:rPr lang="en-US" sz="3600"/>
            </a:br>
            <a:br>
              <a:rPr lang="en-US" sz="3600"/>
            </a:br>
            <a:endParaRPr sz="3600"/>
          </a:p>
          <a:p>
            <a:pPr indent="0" lvl="0" marL="0" rtl="0" algn="l">
              <a:spcBef>
                <a:spcPts val="0"/>
              </a:spcBef>
              <a:spcAft>
                <a:spcPts val="0"/>
              </a:spcAft>
              <a:buNone/>
            </a:pPr>
            <a:r>
              <a:rPr lang="en-US" sz="3600"/>
              <a:t>Please  welcome</a:t>
            </a:r>
            <a:br>
              <a:rPr lang="en-US" sz="3600"/>
            </a:br>
            <a:r>
              <a:rPr lang="en-US" sz="3600"/>
              <a:t>Karla Canales!</a:t>
            </a:r>
            <a:endParaRPr sz="3600"/>
          </a:p>
        </p:txBody>
      </p:sp>
      <p:sp>
        <p:nvSpPr>
          <p:cNvPr id="139" name="Google Shape;139;p16"/>
          <p:cNvSpPr txBox="1"/>
          <p:nvPr>
            <p:ph idx="1" type="body"/>
          </p:nvPr>
        </p:nvSpPr>
        <p:spPr>
          <a:xfrm>
            <a:off x="3225200" y="3815525"/>
            <a:ext cx="3854400" cy="108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Life, Listen to me!</a:t>
            </a:r>
            <a:br>
              <a:rPr lang="en-US"/>
            </a:br>
            <a:r>
              <a:rPr lang="en-US"/>
              <a:t> Vida, Escúchame!</a:t>
            </a:r>
            <a:br>
              <a:rPr lang="en-US"/>
            </a:br>
            <a:endParaRPr/>
          </a:p>
        </p:txBody>
      </p:sp>
      <p:sp>
        <p:nvSpPr>
          <p:cNvPr id="140" name="Google Shape;140;p16"/>
          <p:cNvSpPr txBox="1"/>
          <p:nvPr>
            <p:ph idx="12" type="sldNum"/>
          </p:nvPr>
        </p:nvSpPr>
        <p:spPr>
          <a:xfrm>
            <a:off x="6583680" y="6377940"/>
            <a:ext cx="2103000" cy="342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41" name="Google Shape;141;p16"/>
          <p:cNvSpPr txBox="1"/>
          <p:nvPr/>
        </p:nvSpPr>
        <p:spPr>
          <a:xfrm>
            <a:off x="380275" y="5827438"/>
            <a:ext cx="8306400" cy="8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u="sng">
                <a:solidFill>
                  <a:schemeClr val="hlink"/>
                </a:solidFill>
                <a:hlinkClick r:id="rId3"/>
              </a:rPr>
              <a:t>https://longislandwins.com/herstory/stories-for-liberation-life-listen-to-me-by-karla-canales/</a:t>
            </a:r>
            <a:endParaRPr sz="3000"/>
          </a:p>
        </p:txBody>
      </p:sp>
      <p:pic>
        <p:nvPicPr>
          <p:cNvPr id="142" name="Google Shape;142;p16"/>
          <p:cNvPicPr preferRelativeResize="0"/>
          <p:nvPr/>
        </p:nvPicPr>
        <p:blipFill>
          <a:blip r:embed="rId4">
            <a:alphaModFix/>
          </a:blip>
          <a:stretch>
            <a:fillRect/>
          </a:stretch>
        </p:blipFill>
        <p:spPr>
          <a:xfrm rot="536533">
            <a:off x="6583687" y="1136974"/>
            <a:ext cx="2102997" cy="2103001"/>
          </a:xfrm>
          <a:prstGeom prst="rect">
            <a:avLst/>
          </a:prstGeom>
          <a:noFill/>
          <a:ln>
            <a:noFill/>
          </a:ln>
        </p:spPr>
      </p:pic>
      <p:pic>
        <p:nvPicPr>
          <p:cNvPr id="143" name="Google Shape;143;p16"/>
          <p:cNvPicPr preferRelativeResize="0"/>
          <p:nvPr/>
        </p:nvPicPr>
        <p:blipFill>
          <a:blip r:embed="rId5">
            <a:alphaModFix/>
          </a:blip>
          <a:stretch>
            <a:fillRect/>
          </a:stretch>
        </p:blipFill>
        <p:spPr>
          <a:xfrm>
            <a:off x="142547" y="285100"/>
            <a:ext cx="2657999" cy="51578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47" name="Shape 147"/>
        <p:cNvGrpSpPr/>
        <p:nvPr/>
      </p:nvGrpSpPr>
      <p:grpSpPr>
        <a:xfrm>
          <a:off x="0" y="0"/>
          <a:ext cx="0" cy="0"/>
          <a:chOff x="0" y="0"/>
          <a:chExt cx="0" cy="0"/>
        </a:xfrm>
      </p:grpSpPr>
      <p:sp>
        <p:nvSpPr>
          <p:cNvPr id="148" name="Google Shape;148;p17"/>
          <p:cNvSpPr/>
          <p:nvPr/>
        </p:nvSpPr>
        <p:spPr>
          <a:xfrm>
            <a:off x="4960620" y="1219835"/>
            <a:ext cx="98425" cy="208915"/>
          </a:xfrm>
          <a:custGeom>
            <a:rect b="b" l="l" r="r" t="t"/>
            <a:pathLst>
              <a:path extrusionOk="0" h="208915" w="98425">
                <a:moveTo>
                  <a:pt x="0" y="0"/>
                </a:moveTo>
                <a:lnTo>
                  <a:pt x="98425" y="0"/>
                </a:lnTo>
                <a:lnTo>
                  <a:pt x="98425" y="208914"/>
                </a:lnTo>
                <a:lnTo>
                  <a:pt x="0" y="208914"/>
                </a:lnTo>
                <a:lnTo>
                  <a:pt x="0" y="0"/>
                </a:lnTo>
                <a:close/>
              </a:path>
            </a:pathLst>
          </a:custGeom>
          <a:solidFill>
            <a:srgbClr val="DBEBF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7"/>
          <p:cNvSpPr txBox="1"/>
          <p:nvPr/>
        </p:nvSpPr>
        <p:spPr>
          <a:xfrm>
            <a:off x="506825" y="313200"/>
            <a:ext cx="8489400" cy="1444800"/>
          </a:xfrm>
          <a:prstGeom prst="rect">
            <a:avLst/>
          </a:prstGeom>
          <a:noFill/>
          <a:ln>
            <a:noFill/>
          </a:ln>
        </p:spPr>
        <p:txBody>
          <a:bodyPr anchorCtr="0" anchor="t" bIns="0" lIns="0" spcFirstLastPara="1" rIns="0" wrap="square" tIns="0">
            <a:noAutofit/>
          </a:bodyPr>
          <a:lstStyle/>
          <a:p>
            <a:pPr indent="0" lvl="0" marL="12700" marR="0" rtl="0" algn="ctr">
              <a:lnSpc>
                <a:spcPct val="100000"/>
              </a:lnSpc>
              <a:spcBef>
                <a:spcPts val="0"/>
              </a:spcBef>
              <a:spcAft>
                <a:spcPts val="0"/>
              </a:spcAft>
              <a:buNone/>
            </a:pPr>
            <a:r>
              <a:rPr i="1" lang="en-US" sz="3500">
                <a:solidFill>
                  <a:schemeClr val="dk1"/>
                </a:solidFill>
              </a:rPr>
              <a:t>We have adapted the flexible </a:t>
            </a:r>
            <a:r>
              <a:rPr i="1" lang="en-US" sz="3500">
                <a:solidFill>
                  <a:schemeClr val="dk1"/>
                </a:solidFill>
                <a:latin typeface="Arial"/>
                <a:ea typeface="Arial"/>
                <a:cs typeface="Arial"/>
                <a:sym typeface="Arial"/>
              </a:rPr>
              <a:t>Herstory</a:t>
            </a:r>
            <a:r>
              <a:rPr i="1" lang="en-US" sz="3500">
                <a:solidFill>
                  <a:schemeClr val="dk1"/>
                </a:solidFill>
              </a:rPr>
              <a:t> </a:t>
            </a:r>
            <a:r>
              <a:rPr i="1" lang="en-US" sz="3500">
                <a:solidFill>
                  <a:schemeClr val="dk1"/>
                </a:solidFill>
                <a:latin typeface="Arial"/>
                <a:ea typeface="Arial"/>
                <a:cs typeface="Arial"/>
                <a:sym typeface="Arial"/>
              </a:rPr>
              <a:t>Method of in-person </a:t>
            </a:r>
            <a:r>
              <a:rPr i="1" lang="en-US" sz="3500">
                <a:solidFill>
                  <a:schemeClr val="dk1"/>
                </a:solidFill>
              </a:rPr>
              <a:t>teaching/learning…...</a:t>
            </a:r>
            <a:endParaRPr i="1" sz="3500">
              <a:solidFill>
                <a:schemeClr val="dk1"/>
              </a:solidFill>
              <a:latin typeface="Arial"/>
              <a:ea typeface="Arial"/>
              <a:cs typeface="Arial"/>
              <a:sym typeface="Arial"/>
            </a:endParaRPr>
          </a:p>
        </p:txBody>
      </p:sp>
      <p:sp>
        <p:nvSpPr>
          <p:cNvPr id="150" name="Google Shape;150;p17"/>
          <p:cNvSpPr txBox="1"/>
          <p:nvPr/>
        </p:nvSpPr>
        <p:spPr>
          <a:xfrm>
            <a:off x="4960111" y="1240506"/>
            <a:ext cx="120014" cy="18415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250">
                <a:solidFill>
                  <a:srgbClr val="ACC1CD"/>
                </a:solidFill>
                <a:latin typeface="Times New Roman"/>
                <a:ea typeface="Times New Roman"/>
                <a:cs typeface="Times New Roman"/>
                <a:sym typeface="Times New Roman"/>
              </a:rPr>
              <a:t>--</a:t>
            </a:r>
            <a:endParaRPr sz="1250">
              <a:solidFill>
                <a:schemeClr val="dk1"/>
              </a:solidFill>
              <a:latin typeface="Times New Roman"/>
              <a:ea typeface="Times New Roman"/>
              <a:cs typeface="Times New Roman"/>
              <a:sym typeface="Times New Roman"/>
            </a:endParaRPr>
          </a:p>
        </p:txBody>
      </p:sp>
      <p:pic>
        <p:nvPicPr>
          <p:cNvPr id="151" name="Google Shape;151;p17"/>
          <p:cNvPicPr preferRelativeResize="0"/>
          <p:nvPr/>
        </p:nvPicPr>
        <p:blipFill rotWithShape="1">
          <a:blip r:embed="rId3">
            <a:alphaModFix/>
          </a:blip>
          <a:srcRect b="0" l="0" r="0" t="0"/>
          <a:stretch/>
        </p:blipFill>
        <p:spPr>
          <a:xfrm>
            <a:off x="1457012" y="1914775"/>
            <a:ext cx="6229974" cy="4543250"/>
          </a:xfrm>
          <a:prstGeom prst="rect">
            <a:avLst/>
          </a:prstGeom>
          <a:noFill/>
          <a:ln>
            <a:noFill/>
          </a:ln>
        </p:spPr>
      </p:pic>
      <p:sp>
        <p:nvSpPr>
          <p:cNvPr id="152" name="Google Shape;152;p17"/>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8"/>
          <p:cNvSpPr txBox="1"/>
          <p:nvPr>
            <p:ph type="title"/>
          </p:nvPr>
        </p:nvSpPr>
        <p:spPr>
          <a:xfrm>
            <a:off x="363750" y="125775"/>
            <a:ext cx="8416500" cy="1157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i="1" lang="en-US" sz="3600">
                <a:latin typeface="Arial"/>
                <a:ea typeface="Arial"/>
                <a:cs typeface="Arial"/>
                <a:sym typeface="Arial"/>
              </a:rPr>
              <a:t>... to remote learning for ELLs </a:t>
            </a:r>
            <a:br>
              <a:rPr i="1" lang="en-US" sz="3600">
                <a:latin typeface="Arial"/>
                <a:ea typeface="Arial"/>
                <a:cs typeface="Arial"/>
                <a:sym typeface="Arial"/>
              </a:rPr>
            </a:br>
            <a:r>
              <a:rPr i="1" lang="en-US" sz="3600">
                <a:latin typeface="Arial"/>
                <a:ea typeface="Arial"/>
                <a:cs typeface="Arial"/>
                <a:sym typeface="Arial"/>
              </a:rPr>
              <a:t>throughout NYS!</a:t>
            </a:r>
            <a:endParaRPr i="1" sz="3600">
              <a:latin typeface="Arial"/>
              <a:ea typeface="Arial"/>
              <a:cs typeface="Arial"/>
              <a:sym typeface="Arial"/>
            </a:endParaRPr>
          </a:p>
        </p:txBody>
      </p:sp>
      <p:sp>
        <p:nvSpPr>
          <p:cNvPr id="158" name="Google Shape;158;p18"/>
          <p:cNvSpPr txBox="1"/>
          <p:nvPr>
            <p:ph idx="1" type="body"/>
          </p:nvPr>
        </p:nvSpPr>
        <p:spPr>
          <a:xfrm>
            <a:off x="566826" y="1913342"/>
            <a:ext cx="8010300" cy="446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9" name="Google Shape;159;p18"/>
          <p:cNvSpPr txBox="1"/>
          <p:nvPr>
            <p:ph idx="12" type="sldNum"/>
          </p:nvPr>
        </p:nvSpPr>
        <p:spPr>
          <a:xfrm>
            <a:off x="6583680" y="6377940"/>
            <a:ext cx="2103000" cy="342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60" name="Google Shape;160;p18"/>
          <p:cNvPicPr preferRelativeResize="0"/>
          <p:nvPr/>
        </p:nvPicPr>
        <p:blipFill>
          <a:blip r:embed="rId3">
            <a:alphaModFix/>
          </a:blip>
          <a:stretch>
            <a:fillRect/>
          </a:stretch>
        </p:blipFill>
        <p:spPr>
          <a:xfrm>
            <a:off x="-25" y="1573138"/>
            <a:ext cx="9144000" cy="51450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144900" y="331675"/>
            <a:ext cx="8854200" cy="50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Focus on all 4 language skills &amp; more!</a:t>
            </a:r>
            <a:endParaRPr/>
          </a:p>
        </p:txBody>
      </p:sp>
      <p:sp>
        <p:nvSpPr>
          <p:cNvPr id="166" name="Google Shape;166;p19"/>
          <p:cNvSpPr txBox="1"/>
          <p:nvPr>
            <p:ph idx="1" type="body"/>
          </p:nvPr>
        </p:nvSpPr>
        <p:spPr>
          <a:xfrm>
            <a:off x="287450" y="1600750"/>
            <a:ext cx="8996100" cy="512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With remote live learning in small groups, </a:t>
            </a:r>
            <a:endParaRPr/>
          </a:p>
          <a:p>
            <a:pPr indent="0" lvl="0" marL="0" rtl="0" algn="l">
              <a:spcBef>
                <a:spcPts val="0"/>
              </a:spcBef>
              <a:spcAft>
                <a:spcPts val="0"/>
              </a:spcAft>
              <a:buNone/>
            </a:pPr>
            <a:r>
              <a:rPr lang="en-US"/>
              <a:t>students benefit from </a:t>
            </a:r>
            <a:r>
              <a:rPr lang="en-US"/>
              <a:t>conversations</a:t>
            </a:r>
            <a:r>
              <a:rPr lang="en-US"/>
              <a:t> that spark their “page one moments”.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type of writing differs from most academic writing tasks. It supports not only students’ literacy skills, but also their oralcy skills.  </a:t>
            </a:r>
            <a:br>
              <a:rPr lang="en-US"/>
            </a:br>
            <a:r>
              <a:rPr lang="en-US"/>
              <a:t>This leads to overall improvement in English language proficiency!</a:t>
            </a:r>
            <a:endParaRPr/>
          </a:p>
          <a:p>
            <a:pPr indent="0" lvl="0" marL="0" rtl="0" algn="l">
              <a:spcBef>
                <a:spcPts val="0"/>
              </a:spcBef>
              <a:spcAft>
                <a:spcPts val="0"/>
              </a:spcAft>
              <a:buNone/>
            </a:pPr>
            <a:r>
              <a:t/>
            </a:r>
            <a:endParaRPr/>
          </a:p>
        </p:txBody>
      </p:sp>
      <p:sp>
        <p:nvSpPr>
          <p:cNvPr id="167" name="Google Shape;167;p19"/>
          <p:cNvSpPr txBox="1"/>
          <p:nvPr>
            <p:ph idx="12" type="sldNum"/>
          </p:nvPr>
        </p:nvSpPr>
        <p:spPr>
          <a:xfrm>
            <a:off x="6583680" y="6377940"/>
            <a:ext cx="2103000" cy="342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142500" y="236625"/>
            <a:ext cx="8859000" cy="792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sz="3600">
                <a:latin typeface="Comic Sans MS"/>
                <a:ea typeface="Comic Sans MS"/>
                <a:cs typeface="Comic Sans MS"/>
                <a:sym typeface="Comic Sans MS"/>
              </a:rPr>
              <a:t>Students well suited for this program:</a:t>
            </a:r>
            <a:endParaRPr sz="3600">
              <a:latin typeface="Comic Sans MS"/>
              <a:ea typeface="Comic Sans MS"/>
              <a:cs typeface="Comic Sans MS"/>
              <a:sym typeface="Comic Sans MS"/>
            </a:endParaRPr>
          </a:p>
        </p:txBody>
      </p:sp>
      <p:sp>
        <p:nvSpPr>
          <p:cNvPr id="173" name="Google Shape;173;p20"/>
          <p:cNvSpPr txBox="1"/>
          <p:nvPr>
            <p:ph idx="1" type="body"/>
          </p:nvPr>
        </p:nvSpPr>
        <p:spPr>
          <a:xfrm>
            <a:off x="333600" y="1225175"/>
            <a:ext cx="8476800" cy="36054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US"/>
              <a:t>are willing to share their experiences</a:t>
            </a:r>
            <a:endParaRPr/>
          </a:p>
          <a:p>
            <a:pPr indent="-317500" lvl="0" marL="457200" rtl="0" algn="l">
              <a:spcBef>
                <a:spcPts val="0"/>
              </a:spcBef>
              <a:spcAft>
                <a:spcPts val="0"/>
              </a:spcAft>
              <a:buSzPts val="1400"/>
              <a:buChar char="-"/>
            </a:pPr>
            <a:r>
              <a:rPr lang="en-US"/>
              <a:t>like to write, but may not write well  for school assignments</a:t>
            </a:r>
            <a:endParaRPr/>
          </a:p>
          <a:p>
            <a:pPr indent="-317500" lvl="0" marL="457200" rtl="0" algn="l">
              <a:spcBef>
                <a:spcPts val="0"/>
              </a:spcBef>
              <a:spcAft>
                <a:spcPts val="0"/>
              </a:spcAft>
              <a:buSzPts val="1400"/>
              <a:buChar char="-"/>
            </a:pPr>
            <a:r>
              <a:rPr lang="en-US"/>
              <a:t>want to connect with other young people</a:t>
            </a:r>
            <a:endParaRPr/>
          </a:p>
          <a:p>
            <a:pPr indent="-317500" lvl="0" marL="457200" rtl="0" algn="l">
              <a:spcBef>
                <a:spcPts val="0"/>
              </a:spcBef>
              <a:spcAft>
                <a:spcPts val="0"/>
              </a:spcAft>
              <a:buSzPts val="1400"/>
              <a:buChar char="-"/>
            </a:pPr>
            <a:r>
              <a:rPr lang="en-US"/>
              <a:t>want to “be the change they seek”</a:t>
            </a:r>
            <a:endParaRPr/>
          </a:p>
          <a:p>
            <a:pPr indent="-317500" lvl="0" marL="457200" rtl="0" algn="l">
              <a:spcBef>
                <a:spcPts val="0"/>
              </a:spcBef>
              <a:spcAft>
                <a:spcPts val="0"/>
              </a:spcAft>
              <a:buSzPts val="1400"/>
              <a:buChar char="-"/>
            </a:pPr>
            <a:r>
              <a:rPr lang="en-US"/>
              <a:t>want to wake up others around them</a:t>
            </a:r>
            <a:endParaRPr/>
          </a:p>
          <a:p>
            <a:pPr indent="-317500" lvl="0" marL="457200" rtl="0" algn="l">
              <a:spcBef>
                <a:spcPts val="0"/>
              </a:spcBef>
              <a:spcAft>
                <a:spcPts val="0"/>
              </a:spcAft>
              <a:buSzPts val="1400"/>
              <a:buChar char="-"/>
            </a:pPr>
            <a:r>
              <a:rPr lang="en-US"/>
              <a:t>want to have their voices heard</a:t>
            </a:r>
            <a:endParaRPr/>
          </a:p>
        </p:txBody>
      </p:sp>
      <p:sp>
        <p:nvSpPr>
          <p:cNvPr id="174" name="Google Shape;174;p20"/>
          <p:cNvSpPr txBox="1"/>
          <p:nvPr>
            <p:ph idx="12" type="sldNum"/>
          </p:nvPr>
        </p:nvSpPr>
        <p:spPr>
          <a:xfrm>
            <a:off x="6583680" y="6377940"/>
            <a:ext cx="2103000" cy="342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75" name="Google Shape;175;p20"/>
          <p:cNvPicPr preferRelativeResize="0"/>
          <p:nvPr/>
        </p:nvPicPr>
        <p:blipFill rotWithShape="1">
          <a:blip r:embed="rId3">
            <a:alphaModFix/>
          </a:blip>
          <a:srcRect b="0" l="0" r="0" t="0"/>
          <a:stretch/>
        </p:blipFill>
        <p:spPr>
          <a:xfrm>
            <a:off x="4886100" y="5272001"/>
            <a:ext cx="2109399" cy="664522"/>
          </a:xfrm>
          <a:prstGeom prst="rect">
            <a:avLst/>
          </a:prstGeom>
          <a:noFill/>
          <a:ln>
            <a:noFill/>
          </a:ln>
        </p:spPr>
      </p:pic>
      <p:pic>
        <p:nvPicPr>
          <p:cNvPr id="176" name="Google Shape;176;p20"/>
          <p:cNvPicPr preferRelativeResize="0"/>
          <p:nvPr/>
        </p:nvPicPr>
        <p:blipFill>
          <a:blip r:embed="rId4">
            <a:alphaModFix/>
          </a:blip>
          <a:stretch>
            <a:fillRect/>
          </a:stretch>
        </p:blipFill>
        <p:spPr>
          <a:xfrm>
            <a:off x="2623400" y="5026225"/>
            <a:ext cx="1399575" cy="139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1"/>
          <p:cNvSpPr txBox="1"/>
          <p:nvPr>
            <p:ph type="title"/>
          </p:nvPr>
        </p:nvSpPr>
        <p:spPr>
          <a:xfrm>
            <a:off x="363725" y="252475"/>
            <a:ext cx="8600700" cy="1612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t>How do you tell a story so that readers will care?</a:t>
            </a:r>
            <a:endParaRPr/>
          </a:p>
        </p:txBody>
      </p:sp>
      <p:sp>
        <p:nvSpPr>
          <p:cNvPr id="182" name="Google Shape;182;p21"/>
          <p:cNvSpPr txBox="1"/>
          <p:nvPr>
            <p:ph idx="12" type="sldNum"/>
          </p:nvPr>
        </p:nvSpPr>
        <p:spPr>
          <a:xfrm>
            <a:off x="6583680" y="6377940"/>
            <a:ext cx="2103000" cy="342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3" name="Google Shape;183;p21"/>
          <p:cNvPicPr preferRelativeResize="0"/>
          <p:nvPr/>
        </p:nvPicPr>
        <p:blipFill rotWithShape="1">
          <a:blip r:embed="rId3">
            <a:alphaModFix/>
          </a:blip>
          <a:srcRect b="0" l="0" r="0" t="0"/>
          <a:stretch/>
        </p:blipFill>
        <p:spPr>
          <a:xfrm>
            <a:off x="1947775" y="2544920"/>
            <a:ext cx="5749544" cy="38330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0" y="0"/>
            <a:ext cx="9144000" cy="682879"/>
          </a:xfrm>
          <a:prstGeom prst="rect">
            <a:avLst/>
          </a:prstGeom>
          <a:noFill/>
          <a:ln>
            <a:noFill/>
          </a:ln>
        </p:spPr>
        <p:txBody>
          <a:bodyPr anchorCtr="0" anchor="t" bIns="0" lIns="0" spcFirstLastPara="1" rIns="0" wrap="square" tIns="370700">
            <a:noAutofit/>
          </a:bodyPr>
          <a:lstStyle/>
          <a:p>
            <a:pPr indent="0" lvl="0" marL="0" rtl="0" algn="ctr">
              <a:lnSpc>
                <a:spcPct val="45000"/>
              </a:lnSpc>
              <a:spcBef>
                <a:spcPts val="0"/>
              </a:spcBef>
              <a:spcAft>
                <a:spcPts val="0"/>
              </a:spcAft>
              <a:buNone/>
            </a:pPr>
            <a:r>
              <a:rPr i="1" lang="en-US" sz="4000"/>
              <a:t>Finding a Dramatic “Page One Moment”</a:t>
            </a:r>
            <a:endParaRPr/>
          </a:p>
        </p:txBody>
      </p:sp>
      <p:sp>
        <p:nvSpPr>
          <p:cNvPr id="189" name="Google Shape;189;p22"/>
          <p:cNvSpPr/>
          <p:nvPr/>
        </p:nvSpPr>
        <p:spPr>
          <a:xfrm>
            <a:off x="1143000" y="894761"/>
            <a:ext cx="6858000" cy="379959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22"/>
          <p:cNvSpPr txBox="1"/>
          <p:nvPr/>
        </p:nvSpPr>
        <p:spPr>
          <a:xfrm>
            <a:off x="163286" y="4895348"/>
            <a:ext cx="8991600" cy="1340688"/>
          </a:xfrm>
          <a:prstGeom prst="rect">
            <a:avLst/>
          </a:prstGeom>
          <a:noFill/>
          <a:ln>
            <a:noFill/>
          </a:ln>
        </p:spPr>
        <p:txBody>
          <a:bodyPr anchorCtr="0" anchor="t" bIns="0" lIns="0" spcFirstLastPara="1" rIns="0" wrap="square" tIns="0">
            <a:noAutofit/>
          </a:bodyPr>
          <a:lstStyle/>
          <a:p>
            <a:pPr indent="0" lvl="0" marL="12700" marR="5080" rtl="0" algn="l">
              <a:lnSpc>
                <a:spcPct val="79600"/>
              </a:lnSpc>
              <a:spcBef>
                <a:spcPts val="0"/>
              </a:spcBef>
              <a:spcAft>
                <a:spcPts val="0"/>
              </a:spcAft>
              <a:buNone/>
            </a:pPr>
            <a:r>
              <a:rPr b="1" lang="en-US" sz="3600">
                <a:solidFill>
                  <a:schemeClr val="dk1"/>
                </a:solidFill>
                <a:latin typeface="Calibri"/>
                <a:ea typeface="Calibri"/>
                <a:cs typeface="Calibri"/>
                <a:sym typeface="Calibri"/>
              </a:rPr>
              <a:t>Learning the elements that keep your audience reading and make them care about what has happened particularly to you</a:t>
            </a:r>
            <a:endParaRPr/>
          </a:p>
        </p:txBody>
      </p:sp>
      <p:sp>
        <p:nvSpPr>
          <p:cNvPr id="191" name="Google Shape;191;p22"/>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229991" y="-285298"/>
            <a:ext cx="8475472" cy="1026050"/>
          </a:xfrm>
          <a:prstGeom prst="rect">
            <a:avLst/>
          </a:prstGeom>
          <a:noFill/>
          <a:ln>
            <a:noFill/>
          </a:ln>
        </p:spPr>
        <p:txBody>
          <a:bodyPr anchorCtr="0" anchor="t" bIns="0" lIns="0" spcFirstLastPara="1" rIns="0" wrap="square" tIns="345550">
            <a:noAutofit/>
          </a:bodyPr>
          <a:lstStyle/>
          <a:p>
            <a:pPr indent="0" lvl="0" marL="0" rtl="0" algn="ctr">
              <a:lnSpc>
                <a:spcPct val="100000"/>
              </a:lnSpc>
              <a:spcBef>
                <a:spcPts val="0"/>
              </a:spcBef>
              <a:spcAft>
                <a:spcPts val="0"/>
              </a:spcAft>
              <a:buNone/>
            </a:pPr>
            <a:r>
              <a:rPr i="1" lang="en-US"/>
              <a:t>Once the writing begins…</a:t>
            </a:r>
            <a:endParaRPr/>
          </a:p>
        </p:txBody>
      </p:sp>
      <p:sp>
        <p:nvSpPr>
          <p:cNvPr id="197" name="Google Shape;197;p23"/>
          <p:cNvSpPr/>
          <p:nvPr/>
        </p:nvSpPr>
        <p:spPr>
          <a:xfrm>
            <a:off x="1524000" y="1038418"/>
            <a:ext cx="6096000" cy="368598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23"/>
          <p:cNvSpPr txBox="1"/>
          <p:nvPr/>
        </p:nvSpPr>
        <p:spPr>
          <a:xfrm>
            <a:off x="265390" y="4724399"/>
            <a:ext cx="8613220" cy="227754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The pleasure of sharing a secret with someone who has begun to truly know you through your words, and knowing that your words helped others to embrace your honesty and pain</a:t>
            </a:r>
            <a:endParaRPr/>
          </a:p>
          <a:p>
            <a:pPr indent="-228600" lvl="0" marL="457200" marR="0" rtl="0" algn="l">
              <a:lnSpc>
                <a:spcPct val="100000"/>
              </a:lnSpc>
              <a:spcBef>
                <a:spcPts val="0"/>
              </a:spcBef>
              <a:spcAft>
                <a:spcPts val="0"/>
              </a:spcAft>
              <a:buClr>
                <a:schemeClr val="dk1"/>
              </a:buClr>
              <a:buSzPts val="3600"/>
              <a:buFont typeface="Noto Sans Symbols"/>
              <a:buNone/>
            </a:pPr>
            <a:r>
              <a:t/>
            </a:r>
            <a:endParaRPr b="1" sz="3600">
              <a:solidFill>
                <a:schemeClr val="dk1"/>
              </a:solidFill>
              <a:latin typeface="Calibri"/>
              <a:ea typeface="Calibri"/>
              <a:cs typeface="Calibri"/>
              <a:sym typeface="Calibri"/>
            </a:endParaRPr>
          </a:p>
        </p:txBody>
      </p:sp>
      <p:sp>
        <p:nvSpPr>
          <p:cNvPr id="199" name="Google Shape;199;p23"/>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363725" y="252475"/>
            <a:ext cx="8416500" cy="792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Writing </a:t>
            </a:r>
            <a:r>
              <a:rPr lang="en-US"/>
              <a:t>Participants</a:t>
            </a:r>
            <a:r>
              <a:rPr lang="en-US"/>
              <a:t> are expected to:</a:t>
            </a:r>
            <a:endParaRPr/>
          </a:p>
        </p:txBody>
      </p:sp>
      <p:sp>
        <p:nvSpPr>
          <p:cNvPr id="205" name="Google Shape;205;p24"/>
          <p:cNvSpPr txBox="1"/>
          <p:nvPr>
            <p:ph idx="12" type="sldNum"/>
          </p:nvPr>
        </p:nvSpPr>
        <p:spPr>
          <a:xfrm>
            <a:off x="6583680" y="6377940"/>
            <a:ext cx="2103000" cy="342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06" name="Google Shape;206;p24"/>
          <p:cNvSpPr txBox="1"/>
          <p:nvPr/>
        </p:nvSpPr>
        <p:spPr>
          <a:xfrm>
            <a:off x="0" y="1045375"/>
            <a:ext cx="9144000" cy="5812500"/>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Clr>
                <a:schemeClr val="dk1"/>
              </a:buClr>
              <a:buSzPts val="2200"/>
              <a:buChar char="-"/>
            </a:pPr>
            <a:r>
              <a:rPr lang="en-US" sz="2200">
                <a:solidFill>
                  <a:schemeClr val="dk1"/>
                </a:solidFill>
              </a:rPr>
              <a:t>Be available for 10 two-hour online workshops using ZOOM (video) with internet connection</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Be responsible in replying to emails in 48 hours</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lang="en-US" sz="2200">
                <a:solidFill>
                  <a:schemeClr val="dk1"/>
                </a:solidFill>
              </a:rPr>
              <a:t>Be willing to write in whatever language their hopes and dreams exist </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Be willing to share their thoughts with others in the group on Zoom</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Be willing to share their writing with others in the group on Zoom</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Be caring listeners, supportive of others in the group on Zoom</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Be able to follow appropriate online behaviors</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Have  the desire to learn writing strategies to allow their stories to change the hearts and minds of a wide audience</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Sign a participant contract agreeing to the above terms</a:t>
            </a:r>
            <a:endParaRPr sz="2200">
              <a:solidFill>
                <a:schemeClr val="dk1"/>
              </a:solidFill>
            </a:endParaRPr>
          </a:p>
          <a:p>
            <a:pPr indent="-355600" lvl="0" marL="457200" rtl="0" algn="l">
              <a:spcBef>
                <a:spcPts val="0"/>
              </a:spcBef>
              <a:spcAft>
                <a:spcPts val="0"/>
              </a:spcAft>
              <a:buClr>
                <a:schemeClr val="dk1"/>
              </a:buClr>
              <a:buSzPts val="2000"/>
              <a:buChar char="-"/>
            </a:pPr>
            <a:r>
              <a:rPr lang="en-US" sz="2200">
                <a:solidFill>
                  <a:schemeClr val="dk1"/>
                </a:solidFill>
              </a:rPr>
              <a:t>Be willing to share their writing with a wide audience, perhaps at </a:t>
            </a:r>
            <a:br>
              <a:rPr lang="en-US" sz="2200">
                <a:solidFill>
                  <a:schemeClr val="dk1"/>
                </a:solidFill>
              </a:rPr>
            </a:br>
            <a:r>
              <a:rPr lang="en-US" sz="2200">
                <a:solidFill>
                  <a:schemeClr val="dk1"/>
                </a:solidFill>
              </a:rPr>
              <a:t>NYS TESOL’s Annual Fall Conference in November 2020 and/or published</a:t>
            </a:r>
            <a:r>
              <a:rPr lang="en-US" sz="2000">
                <a:solidFill>
                  <a:schemeClr val="dk1"/>
                </a:solidFill>
              </a:rPr>
              <a:t> </a:t>
            </a:r>
            <a:endParaRPr sz="2000">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271975" y="141600"/>
            <a:ext cx="8416500" cy="65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1800" u="sng">
                <a:solidFill>
                  <a:schemeClr val="hlink"/>
                </a:solidFill>
                <a:latin typeface="Arial"/>
                <a:ea typeface="Arial"/>
                <a:cs typeface="Arial"/>
                <a:sym typeface="Arial"/>
                <a:hlinkClick r:id="rId3"/>
              </a:rPr>
              <a:t>https://www.nysut.org/news/nysut-united/issues/2014/april-2014/student-stories-youth-writing-for-justice-project</a:t>
            </a:r>
            <a:endParaRPr sz="1800"/>
          </a:p>
        </p:txBody>
      </p:sp>
      <p:sp>
        <p:nvSpPr>
          <p:cNvPr id="212" name="Google Shape;212;p25"/>
          <p:cNvSpPr txBox="1"/>
          <p:nvPr>
            <p:ph idx="12" type="sldNum"/>
          </p:nvPr>
        </p:nvSpPr>
        <p:spPr>
          <a:xfrm>
            <a:off x="6583680" y="6377940"/>
            <a:ext cx="2103000" cy="342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13" name="Google Shape;213;p25"/>
          <p:cNvSpPr txBox="1"/>
          <p:nvPr/>
        </p:nvSpPr>
        <p:spPr>
          <a:xfrm>
            <a:off x="59425" y="1029575"/>
            <a:ext cx="8841600" cy="58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latin typeface="Comic Sans MS"/>
                <a:ea typeface="Comic Sans MS"/>
                <a:cs typeface="Comic Sans MS"/>
                <a:sym typeface="Comic Sans MS"/>
              </a:rPr>
              <a:t>Next steps…..</a:t>
            </a:r>
            <a:endParaRPr sz="3600">
              <a:latin typeface="Comic Sans MS"/>
              <a:ea typeface="Comic Sans MS"/>
              <a:cs typeface="Comic Sans MS"/>
              <a:sym typeface="Comic Sans MS"/>
            </a:endParaRPr>
          </a:p>
          <a:p>
            <a:pPr indent="0" lvl="0" marL="0" rtl="0" algn="l">
              <a:spcBef>
                <a:spcPts val="0"/>
              </a:spcBef>
              <a:spcAft>
                <a:spcPts val="0"/>
              </a:spcAft>
              <a:buNone/>
            </a:pPr>
            <a:r>
              <a:t/>
            </a:r>
            <a:endParaRPr sz="36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Think about students you know who would benefit from this summer’s free writing program.</a:t>
            </a:r>
            <a:endParaRPr sz="2400">
              <a:latin typeface="Comic Sans MS"/>
              <a:ea typeface="Comic Sans MS"/>
              <a:cs typeface="Comic Sans MS"/>
              <a:sym typeface="Comic Sans MS"/>
            </a:endParaRPr>
          </a:p>
          <a:p>
            <a:pPr indent="0" lvl="0" marL="0" rtl="0" algn="l">
              <a:spcBef>
                <a:spcPts val="0"/>
              </a:spcBef>
              <a:spcAft>
                <a:spcPts val="0"/>
              </a:spcAft>
              <a:buNone/>
            </a:pPr>
            <a:r>
              <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Look at the guidelines we offer.</a:t>
            </a:r>
            <a:endParaRPr sz="2400">
              <a:latin typeface="Comic Sans MS"/>
              <a:ea typeface="Comic Sans MS"/>
              <a:cs typeface="Comic Sans MS"/>
              <a:sym typeface="Comic Sans MS"/>
            </a:endParaRPr>
          </a:p>
          <a:p>
            <a:pPr indent="0" lvl="0" marL="0" rtl="0" algn="l">
              <a:spcBef>
                <a:spcPts val="0"/>
              </a:spcBef>
              <a:spcAft>
                <a:spcPts val="0"/>
              </a:spcAft>
              <a:buNone/>
            </a:pPr>
            <a:r>
              <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Contact your </a:t>
            </a:r>
            <a:r>
              <a:rPr lang="en-US" sz="2400">
                <a:latin typeface="Comic Sans MS"/>
                <a:ea typeface="Comic Sans MS"/>
                <a:cs typeface="Comic Sans MS"/>
                <a:sym typeface="Comic Sans MS"/>
              </a:rPr>
              <a:t>students</a:t>
            </a:r>
            <a:r>
              <a:rPr lang="en-US" sz="2400">
                <a:latin typeface="Comic Sans MS"/>
                <a:ea typeface="Comic Sans MS"/>
                <a:cs typeface="Comic Sans MS"/>
                <a:sym typeface="Comic Sans MS"/>
              </a:rPr>
              <a:t> to gauge their interest level.</a:t>
            </a:r>
            <a:endParaRPr sz="2400">
              <a:latin typeface="Comic Sans MS"/>
              <a:ea typeface="Comic Sans MS"/>
              <a:cs typeface="Comic Sans MS"/>
              <a:sym typeface="Comic Sans MS"/>
            </a:endParaRPr>
          </a:p>
          <a:p>
            <a:pPr indent="0" lvl="0" marL="0" rtl="0" algn="l">
              <a:spcBef>
                <a:spcPts val="0"/>
              </a:spcBef>
              <a:spcAft>
                <a:spcPts val="0"/>
              </a:spcAft>
              <a:buNone/>
            </a:pPr>
            <a:r>
              <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Contact us to request a student application</a:t>
            </a:r>
            <a:br>
              <a:rPr lang="en-US" sz="2400">
                <a:latin typeface="Comic Sans MS"/>
                <a:ea typeface="Comic Sans MS"/>
                <a:cs typeface="Comic Sans MS"/>
                <a:sym typeface="Comic Sans MS"/>
              </a:rPr>
            </a:br>
            <a:br>
              <a:rPr lang="en-US" sz="2400">
                <a:latin typeface="Comic Sans MS"/>
                <a:ea typeface="Comic Sans MS"/>
                <a:cs typeface="Comic Sans MS"/>
                <a:sym typeface="Comic Sans MS"/>
              </a:rPr>
            </a:br>
            <a:r>
              <a:rPr lang="en-US" sz="2400">
                <a:latin typeface="Comic Sans MS"/>
                <a:ea typeface="Comic Sans MS"/>
                <a:cs typeface="Comic Sans MS"/>
                <a:sym typeface="Comic Sans MS"/>
              </a:rPr>
              <a:t>Susanne Marcus &lt;</a:t>
            </a:r>
            <a:r>
              <a:rPr lang="en-US" sz="2400" u="sng">
                <a:solidFill>
                  <a:schemeClr val="hlink"/>
                </a:solidFill>
                <a:latin typeface="Comic Sans MS"/>
                <a:ea typeface="Comic Sans MS"/>
                <a:cs typeface="Comic Sans MS"/>
                <a:sym typeface="Comic Sans MS"/>
                <a:hlinkClick r:id="rId4"/>
              </a:rPr>
              <a:t>susanne.marcusESL@gmail.com</a:t>
            </a:r>
            <a:br>
              <a:rPr lang="en-US" sz="2400">
                <a:latin typeface="Comic Sans MS"/>
                <a:ea typeface="Comic Sans MS"/>
                <a:cs typeface="Comic Sans MS"/>
                <a:sym typeface="Comic Sans MS"/>
              </a:rPr>
            </a:br>
            <a:endParaRPr sz="2400">
              <a:latin typeface="Comic Sans MS"/>
              <a:ea typeface="Comic Sans MS"/>
              <a:cs typeface="Comic Sans MS"/>
              <a:sym typeface="Comic Sans MS"/>
            </a:endParaRPr>
          </a:p>
          <a:p>
            <a:pPr indent="457200" lvl="0" marL="0" rtl="0" algn="l">
              <a:spcBef>
                <a:spcPts val="0"/>
              </a:spcBef>
              <a:spcAft>
                <a:spcPts val="0"/>
              </a:spcAft>
              <a:buNone/>
            </a:pPr>
            <a:r>
              <a:rPr lang="en-US" sz="2400">
                <a:latin typeface="Comic Sans MS"/>
                <a:ea typeface="Comic Sans MS"/>
                <a:cs typeface="Comic Sans MS"/>
                <a:sym typeface="Comic Sans MS"/>
              </a:rPr>
              <a:t>Erika Duncan &lt;</a:t>
            </a:r>
            <a:r>
              <a:rPr lang="en-US" sz="2400" u="sng">
                <a:solidFill>
                  <a:schemeClr val="hlink"/>
                </a:solidFill>
                <a:latin typeface="Comic Sans MS"/>
                <a:ea typeface="Comic Sans MS"/>
                <a:cs typeface="Comic Sans MS"/>
                <a:sym typeface="Comic Sans MS"/>
                <a:hlinkClick r:id="rId5"/>
              </a:rPr>
              <a:t>eduncan@herstorywriters.org</a:t>
            </a:r>
            <a:r>
              <a:rPr lang="en-US" sz="2400">
                <a:latin typeface="Comic Sans MS"/>
                <a:ea typeface="Comic Sans MS"/>
                <a:cs typeface="Comic Sans MS"/>
                <a:sym typeface="Comic Sans MS"/>
              </a:rPr>
              <a:t>&gt;</a:t>
            </a:r>
            <a:endParaRPr sz="2400">
              <a:latin typeface="Comic Sans MS"/>
              <a:ea typeface="Comic Sans MS"/>
              <a:cs typeface="Comic Sans MS"/>
              <a:sym typeface="Comic Sans MS"/>
            </a:endParaRPr>
          </a:p>
          <a:p>
            <a:pPr indent="0" lvl="0" marL="0" rtl="0" algn="l">
              <a:spcBef>
                <a:spcPts val="0"/>
              </a:spcBef>
              <a:spcAft>
                <a:spcPts val="0"/>
              </a:spcAft>
              <a:buNone/>
            </a:pPr>
            <a:r>
              <a:t/>
            </a:r>
            <a:endParaRPr sz="24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2" name="Shape 52"/>
        <p:cNvGrpSpPr/>
        <p:nvPr/>
      </p:nvGrpSpPr>
      <p:grpSpPr>
        <a:xfrm>
          <a:off x="0" y="0"/>
          <a:ext cx="0" cy="0"/>
          <a:chOff x="0" y="0"/>
          <a:chExt cx="0" cy="0"/>
        </a:xfrm>
      </p:grpSpPr>
      <p:sp>
        <p:nvSpPr>
          <p:cNvPr id="53" name="Google Shape;53;p8"/>
          <p:cNvSpPr/>
          <p:nvPr/>
        </p:nvSpPr>
        <p:spPr>
          <a:xfrm>
            <a:off x="550657" y="294688"/>
            <a:ext cx="2108197" cy="6635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8"/>
          <p:cNvSpPr txBox="1"/>
          <p:nvPr>
            <p:ph type="title"/>
          </p:nvPr>
        </p:nvSpPr>
        <p:spPr>
          <a:xfrm>
            <a:off x="1820447" y="626469"/>
            <a:ext cx="7028437" cy="510781"/>
          </a:xfrm>
          <a:prstGeom prst="rect">
            <a:avLst/>
          </a:prstGeom>
          <a:noFill/>
          <a:ln>
            <a:noFill/>
          </a:ln>
        </p:spPr>
        <p:txBody>
          <a:bodyPr anchorCtr="0" anchor="t" bIns="0" lIns="0" spcFirstLastPara="1" rIns="0" wrap="square" tIns="358250">
            <a:noAutofit/>
          </a:bodyPr>
          <a:lstStyle/>
          <a:p>
            <a:pPr indent="0" lvl="0" marL="0" rtl="0" algn="ctr">
              <a:lnSpc>
                <a:spcPct val="0"/>
              </a:lnSpc>
              <a:spcBef>
                <a:spcPts val="0"/>
              </a:spcBef>
              <a:spcAft>
                <a:spcPts val="0"/>
              </a:spcAft>
              <a:buNone/>
            </a:pPr>
            <a:r>
              <a:rPr lang="en-US">
                <a:solidFill>
                  <a:srgbClr val="948A54"/>
                </a:solidFill>
              </a:rPr>
              <a:t>About </a:t>
            </a:r>
            <a:r>
              <a:rPr i="1" lang="en-US">
                <a:solidFill>
                  <a:srgbClr val="948A54"/>
                </a:solidFill>
              </a:rPr>
              <a:t>Herstory</a:t>
            </a:r>
            <a:endParaRPr/>
          </a:p>
        </p:txBody>
      </p:sp>
      <p:sp>
        <p:nvSpPr>
          <p:cNvPr id="55" name="Google Shape;55;p8"/>
          <p:cNvSpPr txBox="1"/>
          <p:nvPr/>
        </p:nvSpPr>
        <p:spPr>
          <a:xfrm>
            <a:off x="228601" y="1412383"/>
            <a:ext cx="5257800" cy="4834529"/>
          </a:xfrm>
          <a:prstGeom prst="rect">
            <a:avLst/>
          </a:prstGeom>
          <a:noFill/>
          <a:ln>
            <a:noFill/>
          </a:ln>
        </p:spPr>
        <p:txBody>
          <a:bodyPr anchorCtr="0" anchor="t" bIns="0" lIns="0" spcFirstLastPara="1" rIns="0" wrap="square" tIns="0">
            <a:noAutofit/>
          </a:bodyPr>
          <a:lstStyle/>
          <a:p>
            <a:pPr indent="-354330" lvl="0" marL="367030" marR="238125" rtl="0" algn="l">
              <a:lnSpc>
                <a:spcPct val="79800"/>
              </a:lnSpc>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Founded on Long Island in 1996 by novelist and essayist Erika Duncan with the aim of giving voice to women whose stories have been silenced, empowering them through passing along the “dare to care”– the cornerstone of </a:t>
            </a:r>
            <a:r>
              <a:rPr i="1" lang="en-US" sz="2800">
                <a:solidFill>
                  <a:schemeClr val="dk1"/>
                </a:solidFill>
                <a:latin typeface="Calibri"/>
                <a:ea typeface="Calibri"/>
                <a:cs typeface="Calibri"/>
                <a:sym typeface="Calibri"/>
              </a:rPr>
              <a:t>Herstory’s</a:t>
            </a:r>
            <a:r>
              <a:rPr lang="en-US" sz="2800">
                <a:solidFill>
                  <a:schemeClr val="dk1"/>
                </a:solidFill>
                <a:latin typeface="Calibri"/>
                <a:ea typeface="Calibri"/>
                <a:cs typeface="Calibri"/>
                <a:sym typeface="Calibri"/>
              </a:rPr>
              <a:t> philosophy, the organization has helped thousands of women and girls – and more recently men and boys to use the memoir form to change hearts, minds and policy. </a:t>
            </a:r>
            <a:endParaRPr sz="2800">
              <a:solidFill>
                <a:schemeClr val="dk1"/>
              </a:solidFill>
              <a:latin typeface="Calibri"/>
              <a:ea typeface="Calibri"/>
              <a:cs typeface="Calibri"/>
              <a:sym typeface="Calibri"/>
            </a:endParaRPr>
          </a:p>
        </p:txBody>
      </p:sp>
      <p:sp>
        <p:nvSpPr>
          <p:cNvPr id="56" name="Google Shape;56;p8"/>
          <p:cNvSpPr txBox="1"/>
          <p:nvPr>
            <p:ph idx="12" type="sldNum"/>
          </p:nvPr>
        </p:nvSpPr>
        <p:spPr>
          <a:xfrm>
            <a:off x="6745764" y="6343928"/>
            <a:ext cx="210312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b="0" l="0" r="49517" t="0"/>
          <a:stretch/>
        </p:blipFill>
        <p:spPr>
          <a:xfrm>
            <a:off x="6859003" y="3717832"/>
            <a:ext cx="1939329" cy="2549950"/>
          </a:xfrm>
          <a:prstGeom prst="rect">
            <a:avLst/>
          </a:prstGeom>
          <a:noFill/>
          <a:ln>
            <a:noFill/>
          </a:ln>
        </p:spPr>
      </p:pic>
      <p:pic>
        <p:nvPicPr>
          <p:cNvPr id="58" name="Google Shape;58;p8"/>
          <p:cNvPicPr preferRelativeResize="0"/>
          <p:nvPr/>
        </p:nvPicPr>
        <p:blipFill rotWithShape="1">
          <a:blip r:embed="rId4">
            <a:alphaModFix/>
          </a:blip>
          <a:srcRect b="1023" l="54107" r="1805" t="-1557"/>
          <a:stretch/>
        </p:blipFill>
        <p:spPr>
          <a:xfrm>
            <a:off x="5375870" y="1219200"/>
            <a:ext cx="1939330" cy="26670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6"/>
          <p:cNvSpPr txBox="1"/>
          <p:nvPr>
            <p:ph type="title"/>
          </p:nvPr>
        </p:nvSpPr>
        <p:spPr>
          <a:xfrm>
            <a:off x="-4520100" y="3054840"/>
            <a:ext cx="3317700" cy="1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b="1" i="1" sz="4800"/>
          </a:p>
        </p:txBody>
      </p:sp>
      <p:sp>
        <p:nvSpPr>
          <p:cNvPr id="219" name="Google Shape;219;p26"/>
          <p:cNvSpPr txBox="1"/>
          <p:nvPr>
            <p:ph idx="12" type="sldNum"/>
          </p:nvPr>
        </p:nvSpPr>
        <p:spPr>
          <a:xfrm>
            <a:off x="6583680" y="6377940"/>
            <a:ext cx="2103000" cy="342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20" name="Google Shape;220;p26"/>
          <p:cNvPicPr preferRelativeResize="0"/>
          <p:nvPr/>
        </p:nvPicPr>
        <p:blipFill>
          <a:blip r:embed="rId3">
            <a:alphaModFix/>
          </a:blip>
          <a:stretch>
            <a:fillRect/>
          </a:stretch>
        </p:blipFill>
        <p:spPr>
          <a:xfrm>
            <a:off x="506500" y="731300"/>
            <a:ext cx="2143125" cy="2143125"/>
          </a:xfrm>
          <a:prstGeom prst="rect">
            <a:avLst/>
          </a:prstGeom>
          <a:noFill/>
          <a:ln>
            <a:noFill/>
          </a:ln>
        </p:spPr>
      </p:pic>
      <p:pic>
        <p:nvPicPr>
          <p:cNvPr id="221" name="Google Shape;221;p26"/>
          <p:cNvPicPr preferRelativeResize="0"/>
          <p:nvPr/>
        </p:nvPicPr>
        <p:blipFill rotWithShape="1">
          <a:blip r:embed="rId4">
            <a:alphaModFix/>
          </a:blip>
          <a:srcRect b="0" l="0" r="0" t="0"/>
          <a:stretch/>
        </p:blipFill>
        <p:spPr>
          <a:xfrm>
            <a:off x="3183275" y="142075"/>
            <a:ext cx="5200529" cy="1638300"/>
          </a:xfrm>
          <a:prstGeom prst="rect">
            <a:avLst/>
          </a:prstGeom>
          <a:noFill/>
          <a:ln>
            <a:noFill/>
          </a:ln>
        </p:spPr>
      </p:pic>
      <p:pic>
        <p:nvPicPr>
          <p:cNvPr id="222" name="Google Shape;222;p26"/>
          <p:cNvPicPr preferRelativeResize="0"/>
          <p:nvPr/>
        </p:nvPicPr>
        <p:blipFill>
          <a:blip r:embed="rId5">
            <a:alphaModFix/>
          </a:blip>
          <a:stretch>
            <a:fillRect/>
          </a:stretch>
        </p:blipFill>
        <p:spPr>
          <a:xfrm>
            <a:off x="704800" y="3209900"/>
            <a:ext cx="2724200" cy="2724200"/>
          </a:xfrm>
          <a:prstGeom prst="rect">
            <a:avLst/>
          </a:prstGeom>
          <a:noFill/>
          <a:ln>
            <a:noFill/>
          </a:ln>
        </p:spPr>
      </p:pic>
      <p:sp>
        <p:nvSpPr>
          <p:cNvPr id="223" name="Google Shape;223;p26"/>
          <p:cNvSpPr txBox="1"/>
          <p:nvPr/>
        </p:nvSpPr>
        <p:spPr>
          <a:xfrm>
            <a:off x="3634625" y="5195700"/>
            <a:ext cx="4511100" cy="16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
                <a:latin typeface="Comic Sans MS"/>
                <a:ea typeface="Comic Sans MS"/>
                <a:cs typeface="Comic Sans MS"/>
                <a:sym typeface="Comic Sans MS"/>
              </a:rPr>
              <a:t>See you in </a:t>
            </a:r>
            <a:br>
              <a:rPr lang="en-US" sz="4000">
                <a:latin typeface="Comic Sans MS"/>
                <a:ea typeface="Comic Sans MS"/>
                <a:cs typeface="Comic Sans MS"/>
                <a:sym typeface="Comic Sans MS"/>
              </a:rPr>
            </a:br>
            <a:r>
              <a:rPr lang="en-US" sz="4000">
                <a:latin typeface="Comic Sans MS"/>
                <a:ea typeface="Comic Sans MS"/>
                <a:cs typeface="Comic Sans MS"/>
                <a:sym typeface="Comic Sans MS"/>
              </a:rPr>
              <a:t>November 2020!</a:t>
            </a:r>
            <a:endParaRPr sz="4000">
              <a:latin typeface="Comic Sans MS"/>
              <a:ea typeface="Comic Sans MS"/>
              <a:cs typeface="Comic Sans MS"/>
              <a:sym typeface="Comic Sans MS"/>
            </a:endParaRPr>
          </a:p>
        </p:txBody>
      </p:sp>
      <p:pic>
        <p:nvPicPr>
          <p:cNvPr id="224" name="Google Shape;224;p26"/>
          <p:cNvPicPr preferRelativeResize="0"/>
          <p:nvPr/>
        </p:nvPicPr>
        <p:blipFill>
          <a:blip r:embed="rId6">
            <a:alphaModFix/>
          </a:blip>
          <a:stretch>
            <a:fillRect/>
          </a:stretch>
        </p:blipFill>
        <p:spPr>
          <a:xfrm>
            <a:off x="4830425" y="1883450"/>
            <a:ext cx="3856250" cy="28884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9"/>
          <p:cNvSpPr txBox="1"/>
          <p:nvPr>
            <p:ph type="title"/>
          </p:nvPr>
        </p:nvSpPr>
        <p:spPr>
          <a:xfrm>
            <a:off x="363538" y="516867"/>
            <a:ext cx="8416925" cy="626133"/>
          </a:xfrm>
          <a:prstGeom prst="rect">
            <a:avLst/>
          </a:prstGeom>
          <a:noFill/>
          <a:ln>
            <a:noFill/>
          </a:ln>
        </p:spPr>
        <p:txBody>
          <a:bodyPr anchorCtr="0" anchor="t" bIns="0" lIns="0" spcFirstLastPara="1" rIns="0" wrap="square" tIns="358250">
            <a:noAutofit/>
          </a:bodyPr>
          <a:lstStyle/>
          <a:p>
            <a:pPr indent="0" lvl="0" marL="0" rtl="0" algn="l">
              <a:lnSpc>
                <a:spcPct val="27272"/>
              </a:lnSpc>
              <a:spcBef>
                <a:spcPts val="0"/>
              </a:spcBef>
              <a:spcAft>
                <a:spcPts val="0"/>
              </a:spcAft>
              <a:buNone/>
            </a:pPr>
            <a:r>
              <a:rPr lang="en-US">
                <a:solidFill>
                  <a:srgbClr val="948A54"/>
                </a:solidFill>
              </a:rPr>
              <a:t>About </a:t>
            </a:r>
            <a:r>
              <a:rPr i="1" lang="en-US">
                <a:solidFill>
                  <a:srgbClr val="948A54"/>
                </a:solidFill>
              </a:rPr>
              <a:t>Herstory</a:t>
            </a:r>
            <a:endParaRPr/>
          </a:p>
        </p:txBody>
      </p:sp>
      <p:pic>
        <p:nvPicPr>
          <p:cNvPr id="64" name="Google Shape;64;p9"/>
          <p:cNvPicPr preferRelativeResize="0"/>
          <p:nvPr/>
        </p:nvPicPr>
        <p:blipFill rotWithShape="1">
          <a:blip r:embed="rId3">
            <a:alphaModFix/>
          </a:blip>
          <a:srcRect b="0" l="0" r="0" t="0"/>
          <a:stretch/>
        </p:blipFill>
        <p:spPr>
          <a:xfrm>
            <a:off x="5688448" y="1980922"/>
            <a:ext cx="2792154" cy="3505478"/>
          </a:xfrm>
          <a:prstGeom prst="rect">
            <a:avLst/>
          </a:prstGeom>
          <a:noFill/>
          <a:ln>
            <a:noFill/>
          </a:ln>
        </p:spPr>
      </p:pic>
      <p:sp>
        <p:nvSpPr>
          <p:cNvPr id="65" name="Google Shape;65;p9"/>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66" name="Google Shape;66;p9"/>
          <p:cNvSpPr/>
          <p:nvPr/>
        </p:nvSpPr>
        <p:spPr>
          <a:xfrm>
            <a:off x="371158" y="1669868"/>
            <a:ext cx="4810442" cy="3892732"/>
          </a:xfrm>
          <a:prstGeom prst="rect">
            <a:avLst/>
          </a:prstGeom>
          <a:noFill/>
          <a:ln>
            <a:noFill/>
          </a:ln>
        </p:spPr>
        <p:txBody>
          <a:bodyPr anchorCtr="0" anchor="t" bIns="45700" lIns="91425" spcFirstLastPara="1" rIns="91425" wrap="square" tIns="45700">
            <a:noAutofit/>
          </a:bodyPr>
          <a:lstStyle/>
          <a:p>
            <a:pPr indent="-355600" lvl="0" marL="368300" marR="17780" rtl="0" algn="l">
              <a:lnSpc>
                <a:spcPct val="80000"/>
              </a:lnSpc>
              <a:spcBef>
                <a:spcPts val="0"/>
              </a:spcBef>
              <a:spcAft>
                <a:spcPts val="0"/>
              </a:spcAft>
              <a:buClr>
                <a:schemeClr val="dk1"/>
              </a:buClr>
              <a:buSzPts val="2800"/>
              <a:buFont typeface="Noto Sans Symbols"/>
              <a:buChar char="⮚"/>
            </a:pPr>
            <a:r>
              <a:rPr i="1" lang="en-US" sz="2800">
                <a:solidFill>
                  <a:schemeClr val="dk1"/>
                </a:solidFill>
                <a:latin typeface="Calibri"/>
                <a:ea typeface="Calibri"/>
                <a:cs typeface="Calibri"/>
                <a:sym typeface="Calibri"/>
              </a:rPr>
              <a:t>Herstory</a:t>
            </a:r>
            <a:r>
              <a:rPr lang="en-US" sz="2800">
                <a:solidFill>
                  <a:schemeClr val="dk1"/>
                </a:solidFill>
                <a:latin typeface="Calibri"/>
                <a:ea typeface="Calibri"/>
                <a:cs typeface="Calibri"/>
                <a:sym typeface="Calibri"/>
              </a:rPr>
              <a:t> conducts workshops in a variety of formats in school, community, and jail-based settings, including day long retreats in partnership with school districts, universities and justice organizations, while our webinar program and publications reach beyond Long Island’s shores. </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0"/>
          <p:cNvSpPr txBox="1"/>
          <p:nvPr/>
        </p:nvSpPr>
        <p:spPr>
          <a:xfrm>
            <a:off x="1981200" y="228600"/>
            <a:ext cx="4730206" cy="677108"/>
          </a:xfrm>
          <a:prstGeom prst="rect">
            <a:avLst/>
          </a:prstGeom>
          <a:solidFill>
            <a:srgbClr val="EAF1DD"/>
          </a:solidFill>
          <a:ln cap="flat" cmpd="sng" w="28575">
            <a:solidFill>
              <a:srgbClr val="974806"/>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F6128"/>
              </a:buClr>
              <a:buSzPts val="4400"/>
              <a:buFont typeface="Calibri"/>
              <a:buNone/>
            </a:pPr>
            <a:r>
              <a:rPr b="1" i="1" lang="en-US" sz="4400" u="none" cap="none" strike="noStrike">
                <a:solidFill>
                  <a:srgbClr val="4F6128"/>
                </a:solidFill>
                <a:latin typeface="Calibri"/>
                <a:ea typeface="Calibri"/>
                <a:cs typeface="Calibri"/>
                <a:sym typeface="Calibri"/>
              </a:rPr>
              <a:t>Herstory</a:t>
            </a:r>
            <a:r>
              <a:rPr b="1" i="0" lang="en-US" sz="4400" u="none" cap="none" strike="noStrike">
                <a:solidFill>
                  <a:srgbClr val="4F6128"/>
                </a:solidFill>
                <a:latin typeface="Calibri"/>
                <a:ea typeface="Calibri"/>
                <a:cs typeface="Calibri"/>
                <a:sym typeface="Calibri"/>
              </a:rPr>
              <a:t> Initiatives</a:t>
            </a:r>
            <a:endParaRPr/>
          </a:p>
        </p:txBody>
      </p:sp>
      <p:grpSp>
        <p:nvGrpSpPr>
          <p:cNvPr id="72" name="Google Shape;72;p10"/>
          <p:cNvGrpSpPr/>
          <p:nvPr/>
        </p:nvGrpSpPr>
        <p:grpSpPr>
          <a:xfrm>
            <a:off x="140777" y="1361644"/>
            <a:ext cx="8770687" cy="4366068"/>
            <a:chOff x="81545" y="2704264"/>
            <a:chExt cx="8770687" cy="3842235"/>
          </a:xfrm>
        </p:grpSpPr>
        <p:sp>
          <p:nvSpPr>
            <p:cNvPr id="73" name="Google Shape;73;p10"/>
            <p:cNvSpPr/>
            <p:nvPr/>
          </p:nvSpPr>
          <p:spPr>
            <a:xfrm>
              <a:off x="86183" y="3373378"/>
              <a:ext cx="2830811" cy="690624"/>
            </a:xfrm>
            <a:custGeom>
              <a:rect b="b" l="l" r="r" t="t"/>
              <a:pathLst>
                <a:path extrusionOk="0" h="636235" w="2727364">
                  <a:moveTo>
                    <a:pt x="0" y="0"/>
                  </a:moveTo>
                  <a:lnTo>
                    <a:pt x="2727364" y="0"/>
                  </a:lnTo>
                  <a:lnTo>
                    <a:pt x="2727364" y="636235"/>
                  </a:lnTo>
                  <a:lnTo>
                    <a:pt x="0" y="636235"/>
                  </a:lnTo>
                  <a:lnTo>
                    <a:pt x="0" y="0"/>
                  </a:lnTo>
                  <a:close/>
                </a:path>
              </a:pathLst>
            </a:custGeom>
            <a:solidFill>
              <a:srgbClr val="76923C"/>
            </a:solidFill>
            <a:ln cap="flat" cmpd="sng" w="25400">
              <a:solidFill>
                <a:srgbClr val="4F81BD"/>
              </a:solidFill>
              <a:prstDash val="solid"/>
              <a:round/>
              <a:headEnd len="sm" w="sm" type="none"/>
              <a:tailEnd len="sm" w="sm" type="none"/>
            </a:ln>
          </p:spPr>
          <p:txBody>
            <a:bodyPr anchorCtr="0" anchor="ctr" bIns="113775" lIns="199125" spcFirstLastPara="1" rIns="199125" wrap="square" tIns="113775">
              <a:noAutofit/>
            </a:bodyPr>
            <a:lstStyle/>
            <a:p>
              <a:pPr indent="0" lvl="0" marL="0" marR="0" rtl="0" algn="ctr">
                <a:lnSpc>
                  <a:spcPct val="9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Universities</a:t>
              </a:r>
              <a:endParaRPr/>
            </a:p>
          </p:txBody>
        </p:sp>
        <p:sp>
          <p:nvSpPr>
            <p:cNvPr id="74" name="Google Shape;74;p10"/>
            <p:cNvSpPr/>
            <p:nvPr/>
          </p:nvSpPr>
          <p:spPr>
            <a:xfrm>
              <a:off x="81545" y="4022908"/>
              <a:ext cx="2822666" cy="2523590"/>
            </a:xfrm>
            <a:custGeom>
              <a:rect b="b" l="l" r="r" t="t"/>
              <a:pathLst>
                <a:path extrusionOk="0" h="2542432" w="2756684">
                  <a:moveTo>
                    <a:pt x="0" y="0"/>
                  </a:moveTo>
                  <a:lnTo>
                    <a:pt x="2756684" y="0"/>
                  </a:lnTo>
                  <a:lnTo>
                    <a:pt x="2756684" y="2542432"/>
                  </a:lnTo>
                  <a:lnTo>
                    <a:pt x="0" y="2542432"/>
                  </a:lnTo>
                  <a:lnTo>
                    <a:pt x="0" y="0"/>
                  </a:lnTo>
                  <a:close/>
                </a:path>
              </a:pathLst>
            </a:custGeom>
            <a:solidFill>
              <a:srgbClr val="EAF1DD">
                <a:alpha val="89803"/>
              </a:srgbClr>
            </a:solidFill>
            <a:ln cap="flat" cmpd="sng" w="25400">
              <a:solidFill>
                <a:srgbClr val="CFD7E7">
                  <a:alpha val="89803"/>
                </a:srgbClr>
              </a:solidFill>
              <a:prstDash val="solid"/>
              <a:round/>
              <a:headEnd len="sm" w="sm" type="none"/>
              <a:tailEnd len="sm" w="sm" type="none"/>
            </a:ln>
          </p:spPr>
          <p:txBody>
            <a:bodyPr anchorCtr="0" anchor="t" bIns="192000" lIns="128000" spcFirstLastPara="1" rIns="170675" wrap="square" tIns="128000">
              <a:noAutofit/>
            </a:bodyPr>
            <a:lstStyle/>
            <a:p>
              <a:pPr indent="-171450" lvl="2" marL="171450" marR="0" rtl="0" algn="l">
                <a:lnSpc>
                  <a:spcPct val="85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Credit-bearing Facilitator Training on </a:t>
              </a:r>
              <a:r>
                <a:rPr b="0" i="1" lang="en-US" sz="2400" u="none" cap="none" strike="noStrike">
                  <a:solidFill>
                    <a:srgbClr val="000000"/>
                  </a:solidFill>
                  <a:latin typeface="Calibri"/>
                  <a:ea typeface="Calibri"/>
                  <a:cs typeface="Calibri"/>
                  <a:sym typeface="Calibri"/>
                </a:rPr>
                <a:t>Herstory</a:t>
              </a:r>
              <a:r>
                <a:rPr b="0" i="0" lang="en-US" sz="2400" u="none" cap="none" strike="noStrike">
                  <a:solidFill>
                    <a:srgbClr val="000000"/>
                  </a:solidFill>
                  <a:latin typeface="Calibri"/>
                  <a:ea typeface="Calibri"/>
                  <a:cs typeface="Calibri"/>
                  <a:sym typeface="Calibri"/>
                </a:rPr>
                <a:t> Pedagogy</a:t>
              </a:r>
              <a:endParaRPr/>
            </a:p>
            <a:p>
              <a:pPr indent="-227013" lvl="2" marL="457200" marR="0" rtl="0" algn="l">
                <a:lnSpc>
                  <a:spcPct val="90000"/>
                </a:lnSpc>
                <a:spcBef>
                  <a:spcPts val="27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Stony Brook</a:t>
              </a:r>
              <a:endParaRPr b="0" i="0" sz="2300" u="none" cap="none" strike="noStrike">
                <a:solidFill>
                  <a:srgbClr val="000000"/>
                </a:solidFill>
                <a:latin typeface="Calibri"/>
                <a:ea typeface="Calibri"/>
                <a:cs typeface="Calibri"/>
                <a:sym typeface="Calibri"/>
              </a:endParaRPr>
            </a:p>
            <a:p>
              <a:pPr indent="-228600" lvl="1" marL="228600" marR="0" rtl="0" algn="l">
                <a:lnSpc>
                  <a:spcPct val="90000"/>
                </a:lnSpc>
                <a:spcBef>
                  <a:spcPts val="600"/>
                </a:spcBef>
                <a:spcAft>
                  <a:spcPts val="0"/>
                </a:spcAft>
                <a:buClr>
                  <a:srgbClr val="000000"/>
                </a:buClr>
                <a:buSzPts val="2400"/>
                <a:buFont typeface="Calibri"/>
                <a:buChar char="•"/>
              </a:pPr>
              <a:r>
                <a:rPr b="0" i="0" lang="en-US" sz="2400" u="none" cap="none" strike="noStrike">
                  <a:solidFill>
                    <a:srgbClr val="000000"/>
                  </a:solidFill>
                  <a:latin typeface="Calibri"/>
                  <a:ea typeface="Calibri"/>
                  <a:cs typeface="Calibri"/>
                  <a:sym typeface="Calibri"/>
                </a:rPr>
                <a:t>Supervised Field Placements</a:t>
              </a:r>
              <a:endParaRPr/>
            </a:p>
          </p:txBody>
        </p:sp>
        <p:sp>
          <p:nvSpPr>
            <p:cNvPr id="75" name="Google Shape;75;p10"/>
            <p:cNvSpPr/>
            <p:nvPr/>
          </p:nvSpPr>
          <p:spPr>
            <a:xfrm>
              <a:off x="3062539" y="2704264"/>
              <a:ext cx="2982464" cy="690624"/>
            </a:xfrm>
            <a:custGeom>
              <a:rect b="b" l="l" r="r" t="t"/>
              <a:pathLst>
                <a:path extrusionOk="0" h="636235" w="2584929">
                  <a:moveTo>
                    <a:pt x="0" y="0"/>
                  </a:moveTo>
                  <a:lnTo>
                    <a:pt x="2584929" y="0"/>
                  </a:lnTo>
                  <a:lnTo>
                    <a:pt x="2584929" y="636235"/>
                  </a:lnTo>
                  <a:lnTo>
                    <a:pt x="0" y="636235"/>
                  </a:lnTo>
                  <a:lnTo>
                    <a:pt x="0" y="0"/>
                  </a:lnTo>
                  <a:close/>
                </a:path>
              </a:pathLst>
            </a:custGeom>
            <a:solidFill>
              <a:srgbClr val="76923C"/>
            </a:solidFill>
            <a:ln cap="flat" cmpd="sng" w="25400">
              <a:solidFill>
                <a:srgbClr val="4F81BD"/>
              </a:solidFill>
              <a:prstDash val="solid"/>
              <a:round/>
              <a:headEnd len="sm" w="sm" type="none"/>
              <a:tailEnd len="sm" w="sm" type="none"/>
            </a:ln>
          </p:spPr>
          <p:txBody>
            <a:bodyPr anchorCtr="0" anchor="ctr" bIns="113775" lIns="199125" spcFirstLastPara="1" rIns="199125" wrap="square" tIns="113775">
              <a:noAutofit/>
            </a:bodyPr>
            <a:lstStyle/>
            <a:p>
              <a:pPr indent="0" lvl="0" marL="0" marR="0" rtl="0" algn="ctr">
                <a:lnSpc>
                  <a:spcPct val="9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School Districts</a:t>
              </a:r>
              <a:endParaRPr/>
            </a:p>
          </p:txBody>
        </p:sp>
        <p:sp>
          <p:nvSpPr>
            <p:cNvPr id="76" name="Google Shape;76;p10"/>
            <p:cNvSpPr/>
            <p:nvPr/>
          </p:nvSpPr>
          <p:spPr>
            <a:xfrm>
              <a:off x="3066347" y="3251310"/>
              <a:ext cx="2978656" cy="3295189"/>
            </a:xfrm>
            <a:custGeom>
              <a:rect b="b" l="l" r="r" t="t"/>
              <a:pathLst>
                <a:path extrusionOk="0" h="2761412" w="2584929">
                  <a:moveTo>
                    <a:pt x="0" y="0"/>
                  </a:moveTo>
                  <a:lnTo>
                    <a:pt x="2584929" y="0"/>
                  </a:lnTo>
                  <a:lnTo>
                    <a:pt x="2584929" y="2761412"/>
                  </a:lnTo>
                  <a:lnTo>
                    <a:pt x="0" y="2761412"/>
                  </a:lnTo>
                  <a:lnTo>
                    <a:pt x="0" y="0"/>
                  </a:lnTo>
                  <a:close/>
                </a:path>
              </a:pathLst>
            </a:custGeom>
            <a:solidFill>
              <a:srgbClr val="EAF1DD">
                <a:alpha val="89803"/>
              </a:srgbClr>
            </a:solidFill>
            <a:ln cap="flat" cmpd="sng" w="25400">
              <a:solidFill>
                <a:srgbClr val="CFD7E7">
                  <a:alpha val="89803"/>
                </a:srgbClr>
              </a:solidFill>
              <a:prstDash val="solid"/>
              <a:round/>
              <a:headEnd len="sm" w="sm" type="none"/>
              <a:tailEnd len="sm" w="sm" type="none"/>
            </a:ln>
          </p:spPr>
          <p:txBody>
            <a:bodyPr anchorCtr="0" anchor="t" bIns="160000" lIns="106675" spcFirstLastPara="1" rIns="142225" wrap="square" tIns="106675">
              <a:noAutofit/>
            </a:bodyPr>
            <a:lstStyle/>
            <a:p>
              <a:pPr indent="-228600" lvl="1" marL="228600" marR="0" rtl="0" algn="l">
                <a:lnSpc>
                  <a:spcPct val="90000"/>
                </a:lnSpc>
                <a:spcBef>
                  <a:spcPts val="0"/>
                </a:spcBef>
                <a:spcAft>
                  <a:spcPts val="0"/>
                </a:spcAft>
                <a:buClr>
                  <a:srgbClr val="000000"/>
                </a:buClr>
                <a:buSzPts val="2250"/>
                <a:buFont typeface="Calibri"/>
                <a:buChar char="•"/>
              </a:pPr>
              <a:r>
                <a:rPr b="0" i="0" lang="en-US" sz="2250" u="none" cap="none" strike="noStrike">
                  <a:solidFill>
                    <a:srgbClr val="000000"/>
                  </a:solidFill>
                  <a:latin typeface="Calibri"/>
                  <a:ea typeface="Calibri"/>
                  <a:cs typeface="Calibri"/>
                  <a:sym typeface="Calibri"/>
                </a:rPr>
                <a:t>PD for Teachers, Administrators, and Guidance Staff</a:t>
              </a:r>
              <a:endParaRPr/>
            </a:p>
            <a:p>
              <a:pPr indent="-228600" lvl="1" marL="228600" marR="0" rtl="0" algn="l">
                <a:lnSpc>
                  <a:spcPct val="90000"/>
                </a:lnSpc>
                <a:spcBef>
                  <a:spcPts val="600"/>
                </a:spcBef>
                <a:spcAft>
                  <a:spcPts val="0"/>
                </a:spcAft>
                <a:buClr>
                  <a:srgbClr val="000000"/>
                </a:buClr>
                <a:buSzPts val="2250"/>
                <a:buFont typeface="Calibri"/>
                <a:buChar char="•"/>
              </a:pPr>
              <a:r>
                <a:rPr b="0" i="0" lang="en-US" sz="2250" u="none" cap="none" strike="noStrike">
                  <a:solidFill>
                    <a:srgbClr val="000000"/>
                  </a:solidFill>
                  <a:latin typeface="Calibri"/>
                  <a:ea typeface="Calibri"/>
                  <a:cs typeface="Calibri"/>
                  <a:sym typeface="Calibri"/>
                </a:rPr>
                <a:t>In-district/In-class Facilitation with Students</a:t>
              </a:r>
              <a:endParaRPr/>
            </a:p>
            <a:p>
              <a:pPr indent="-228600" lvl="2" marL="514350" marR="0" rtl="0" algn="l">
                <a:lnSpc>
                  <a:spcPct val="90000"/>
                </a:lnSpc>
                <a:spcBef>
                  <a:spcPts val="338"/>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Central Islip</a:t>
              </a:r>
              <a:endParaRPr/>
            </a:p>
            <a:p>
              <a:pPr indent="-228600" lvl="2" marL="514350" marR="0" rtl="0" algn="l">
                <a:lnSpc>
                  <a:spcPct val="90000"/>
                </a:lnSpc>
                <a:spcBef>
                  <a:spcPts val="30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Patchogue-Medford</a:t>
              </a:r>
              <a:endParaRPr/>
            </a:p>
            <a:p>
              <a:pPr indent="-228600" lvl="2" marL="514350" marR="0" rtl="0" algn="l">
                <a:lnSpc>
                  <a:spcPct val="90000"/>
                </a:lnSpc>
                <a:spcBef>
                  <a:spcPts val="27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Hempstead</a:t>
              </a:r>
              <a:endParaRPr/>
            </a:p>
            <a:p>
              <a:pPr indent="-268288" lvl="2" marL="268288" marR="0" rtl="0" algn="l">
                <a:lnSpc>
                  <a:spcPct val="90000"/>
                </a:lnSpc>
                <a:spcBef>
                  <a:spcPts val="27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Extensive After-School Programs in Other Districts</a:t>
              </a:r>
              <a:endParaRPr b="0" i="0" sz="2000" u="none" cap="none" strike="noStrike">
                <a:solidFill>
                  <a:srgbClr val="000000"/>
                </a:solidFill>
                <a:latin typeface="Calibri"/>
                <a:ea typeface="Calibri"/>
                <a:cs typeface="Calibri"/>
                <a:sym typeface="Calibri"/>
              </a:endParaRPr>
            </a:p>
          </p:txBody>
        </p:sp>
        <p:sp>
          <p:nvSpPr>
            <p:cNvPr id="77" name="Google Shape;77;p10"/>
            <p:cNvSpPr/>
            <p:nvPr/>
          </p:nvSpPr>
          <p:spPr>
            <a:xfrm>
              <a:off x="6132318" y="3373378"/>
              <a:ext cx="2716559" cy="634007"/>
            </a:xfrm>
            <a:custGeom>
              <a:rect b="b" l="l" r="r" t="t"/>
              <a:pathLst>
                <a:path extrusionOk="0" h="636235" w="2916873">
                  <a:moveTo>
                    <a:pt x="0" y="0"/>
                  </a:moveTo>
                  <a:lnTo>
                    <a:pt x="2916873" y="0"/>
                  </a:lnTo>
                  <a:lnTo>
                    <a:pt x="2916873" y="636235"/>
                  </a:lnTo>
                  <a:lnTo>
                    <a:pt x="0" y="636235"/>
                  </a:lnTo>
                  <a:lnTo>
                    <a:pt x="0" y="0"/>
                  </a:lnTo>
                  <a:close/>
                </a:path>
              </a:pathLst>
            </a:custGeom>
            <a:solidFill>
              <a:srgbClr val="76923C"/>
            </a:solidFill>
            <a:ln cap="flat" cmpd="sng" w="25400">
              <a:solidFill>
                <a:srgbClr val="4F81BD"/>
              </a:solidFill>
              <a:prstDash val="solid"/>
              <a:round/>
              <a:headEnd len="sm" w="sm" type="none"/>
              <a:tailEnd len="sm" w="sm" type="none"/>
            </a:ln>
          </p:spPr>
          <p:txBody>
            <a:bodyPr anchorCtr="0" anchor="ctr" bIns="113775" lIns="199125" spcFirstLastPara="1" rIns="199125" wrap="square" tIns="113775">
              <a:noAutofit/>
            </a:bodyPr>
            <a:lstStyle/>
            <a:p>
              <a:pPr indent="0" lvl="0" marL="0" marR="0" rtl="0" algn="ctr">
                <a:lnSpc>
                  <a:spcPct val="9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Communities</a:t>
              </a:r>
              <a:endParaRPr/>
            </a:p>
          </p:txBody>
        </p:sp>
        <p:sp>
          <p:nvSpPr>
            <p:cNvPr id="78" name="Google Shape;78;p10"/>
            <p:cNvSpPr/>
            <p:nvPr/>
          </p:nvSpPr>
          <p:spPr>
            <a:xfrm>
              <a:off x="6194356" y="4007385"/>
              <a:ext cx="2657876" cy="2523590"/>
            </a:xfrm>
            <a:custGeom>
              <a:rect b="b" l="l" r="r" t="t"/>
              <a:pathLst>
                <a:path extrusionOk="0" h="2761412" w="2930795">
                  <a:moveTo>
                    <a:pt x="0" y="0"/>
                  </a:moveTo>
                  <a:lnTo>
                    <a:pt x="2930795" y="0"/>
                  </a:lnTo>
                  <a:lnTo>
                    <a:pt x="2930795" y="2761412"/>
                  </a:lnTo>
                  <a:lnTo>
                    <a:pt x="0" y="2761412"/>
                  </a:lnTo>
                  <a:lnTo>
                    <a:pt x="0" y="0"/>
                  </a:lnTo>
                  <a:close/>
                </a:path>
              </a:pathLst>
            </a:custGeom>
            <a:solidFill>
              <a:srgbClr val="EAF1DD">
                <a:alpha val="89803"/>
              </a:srgbClr>
            </a:solidFill>
            <a:ln cap="flat" cmpd="sng" w="25400">
              <a:solidFill>
                <a:srgbClr val="CFD7E7">
                  <a:alpha val="89803"/>
                </a:srgbClr>
              </a:solidFill>
              <a:prstDash val="solid"/>
              <a:round/>
              <a:headEnd len="sm" w="sm" type="none"/>
              <a:tailEnd len="sm" w="sm" type="none"/>
            </a:ln>
          </p:spPr>
          <p:txBody>
            <a:bodyPr anchorCtr="0" anchor="t" bIns="184000" lIns="122675" spcFirstLastPara="1" rIns="163575" wrap="square" tIns="122675">
              <a:noAutofit/>
            </a:bodyPr>
            <a:lstStyle/>
            <a:p>
              <a:pPr indent="-228600" lvl="1" marL="228600" marR="0" rtl="0" algn="l">
                <a:lnSpc>
                  <a:spcPct val="90000"/>
                </a:lnSpc>
                <a:spcBef>
                  <a:spcPts val="0"/>
                </a:spcBef>
                <a:spcAft>
                  <a:spcPts val="0"/>
                </a:spcAft>
                <a:buClr>
                  <a:srgbClr val="000000"/>
                </a:buClr>
                <a:buSzPts val="2250"/>
                <a:buFont typeface="Calibri"/>
                <a:buChar char="•"/>
              </a:pPr>
              <a:r>
                <a:rPr b="0" i="0" lang="en-US" sz="2250" u="none" cap="none" strike="noStrike">
                  <a:solidFill>
                    <a:srgbClr val="000000"/>
                  </a:solidFill>
                  <a:latin typeface="Calibri"/>
                  <a:ea typeface="Calibri"/>
                  <a:cs typeface="Calibri"/>
                  <a:sym typeface="Calibri"/>
                </a:rPr>
                <a:t>Incarcerated Women &amp; Girls</a:t>
              </a:r>
              <a:endParaRPr/>
            </a:p>
            <a:p>
              <a:pPr indent="-228600" lvl="1" marL="228600" marR="0" rtl="0" algn="l">
                <a:lnSpc>
                  <a:spcPct val="90000"/>
                </a:lnSpc>
                <a:spcBef>
                  <a:spcPts val="1200"/>
                </a:spcBef>
                <a:spcAft>
                  <a:spcPts val="0"/>
                </a:spcAft>
                <a:buClr>
                  <a:srgbClr val="000000"/>
                </a:buClr>
                <a:buSzPts val="2250"/>
                <a:buFont typeface="Calibri"/>
                <a:buChar char="•"/>
              </a:pPr>
              <a:r>
                <a:rPr b="0" i="0" lang="en-US" sz="2250" u="none" cap="none" strike="noStrike">
                  <a:solidFill>
                    <a:srgbClr val="000000"/>
                  </a:solidFill>
                  <a:latin typeface="Calibri"/>
                  <a:ea typeface="Calibri"/>
                  <a:cs typeface="Calibri"/>
                  <a:sym typeface="Calibri"/>
                </a:rPr>
                <a:t>Immigrants &amp; Dreamers</a:t>
              </a:r>
              <a:endParaRPr/>
            </a:p>
            <a:p>
              <a:pPr indent="-228600" lvl="1" marL="228600" marR="0" rtl="0" algn="l">
                <a:lnSpc>
                  <a:spcPct val="90000"/>
                </a:lnSpc>
                <a:spcBef>
                  <a:spcPts val="1200"/>
                </a:spcBef>
                <a:spcAft>
                  <a:spcPts val="0"/>
                </a:spcAft>
                <a:buClr>
                  <a:srgbClr val="000000"/>
                </a:buClr>
                <a:buSzPts val="2250"/>
                <a:buFont typeface="Calibri"/>
                <a:buChar char="•"/>
              </a:pPr>
              <a:r>
                <a:rPr b="0" i="0" lang="en-US" sz="2250" u="none" cap="none" strike="noStrike">
                  <a:solidFill>
                    <a:srgbClr val="000000"/>
                  </a:solidFill>
                  <a:latin typeface="Calibri"/>
                  <a:ea typeface="Calibri"/>
                  <a:cs typeface="Calibri"/>
                  <a:sym typeface="Calibri"/>
                </a:rPr>
                <a:t>Parenting Groups</a:t>
              </a:r>
              <a:endParaRPr/>
            </a:p>
            <a:p>
              <a:pPr indent="-228600" lvl="1" marL="228600" marR="0" rtl="0" algn="l">
                <a:lnSpc>
                  <a:spcPct val="90000"/>
                </a:lnSpc>
                <a:spcBef>
                  <a:spcPts val="1200"/>
                </a:spcBef>
                <a:spcAft>
                  <a:spcPts val="0"/>
                </a:spcAft>
                <a:buClr>
                  <a:srgbClr val="000000"/>
                </a:buClr>
                <a:buSzPts val="2250"/>
                <a:buFont typeface="Calibri"/>
                <a:buChar char="•"/>
              </a:pPr>
              <a:r>
                <a:rPr b="0" i="0" lang="en-US" sz="2250" u="none" cap="none" strike="noStrike">
                  <a:solidFill>
                    <a:srgbClr val="000000"/>
                  </a:solidFill>
                  <a:latin typeface="Calibri"/>
                  <a:ea typeface="Calibri"/>
                  <a:cs typeface="Calibri"/>
                  <a:sym typeface="Calibri"/>
                </a:rPr>
                <a:t>Human Rights Groups</a:t>
              </a:r>
              <a:endParaRPr b="0" i="0" sz="2300" u="none" cap="none" strike="noStrike">
                <a:solidFill>
                  <a:srgbClr val="000000"/>
                </a:solidFill>
                <a:latin typeface="Calibri"/>
                <a:ea typeface="Calibri"/>
                <a:cs typeface="Calibri"/>
                <a:sym typeface="Calibri"/>
              </a:endParaRPr>
            </a:p>
          </p:txBody>
        </p:sp>
      </p:grpSp>
      <p:cxnSp>
        <p:nvCxnSpPr>
          <p:cNvPr id="79" name="Google Shape;79;p10"/>
          <p:cNvCxnSpPr/>
          <p:nvPr/>
        </p:nvCxnSpPr>
        <p:spPr>
          <a:xfrm>
            <a:off x="6102855" y="917549"/>
            <a:ext cx="1288545" cy="1228876"/>
          </a:xfrm>
          <a:prstGeom prst="straightConnector1">
            <a:avLst/>
          </a:prstGeom>
          <a:noFill/>
          <a:ln cap="flat" cmpd="sng" w="28575">
            <a:solidFill>
              <a:srgbClr val="974806"/>
            </a:solidFill>
            <a:prstDash val="solid"/>
            <a:round/>
            <a:headEnd len="sm" w="sm" type="none"/>
            <a:tailEnd len="med" w="med" type="triangle"/>
          </a:ln>
        </p:spPr>
      </p:cxnSp>
      <p:cxnSp>
        <p:nvCxnSpPr>
          <p:cNvPr id="80" name="Google Shape;80;p10"/>
          <p:cNvCxnSpPr/>
          <p:nvPr/>
        </p:nvCxnSpPr>
        <p:spPr>
          <a:xfrm flipH="1">
            <a:off x="1371600" y="917549"/>
            <a:ext cx="1219202" cy="1228876"/>
          </a:xfrm>
          <a:prstGeom prst="straightConnector1">
            <a:avLst/>
          </a:prstGeom>
          <a:noFill/>
          <a:ln cap="flat" cmpd="sng" w="28575">
            <a:solidFill>
              <a:srgbClr val="974806"/>
            </a:solidFill>
            <a:prstDash val="solid"/>
            <a:round/>
            <a:headEnd len="sm" w="sm" type="none"/>
            <a:tailEnd len="med" w="med" type="triangle"/>
          </a:ln>
        </p:spPr>
      </p:cxnSp>
      <p:cxnSp>
        <p:nvCxnSpPr>
          <p:cNvPr id="81" name="Google Shape;81;p10"/>
          <p:cNvCxnSpPr/>
          <p:nvPr/>
        </p:nvCxnSpPr>
        <p:spPr>
          <a:xfrm>
            <a:off x="4572000" y="905708"/>
            <a:ext cx="0" cy="455936"/>
          </a:xfrm>
          <a:prstGeom prst="straightConnector1">
            <a:avLst/>
          </a:prstGeom>
          <a:noFill/>
          <a:ln cap="flat" cmpd="sng" w="28575">
            <a:solidFill>
              <a:srgbClr val="974806"/>
            </a:solidFill>
            <a:prstDash val="solid"/>
            <a:round/>
            <a:headEnd len="sm" w="sm" type="none"/>
            <a:tailEnd len="med" w="med" type="triangle"/>
          </a:ln>
        </p:spPr>
      </p:cxnSp>
      <p:pic>
        <p:nvPicPr>
          <p:cNvPr id="82" name="Google Shape;82;p10"/>
          <p:cNvPicPr preferRelativeResize="0"/>
          <p:nvPr/>
        </p:nvPicPr>
        <p:blipFill rotWithShape="1">
          <a:blip r:embed="rId3">
            <a:alphaModFix/>
          </a:blip>
          <a:srcRect b="0" l="0" r="0" t="0"/>
          <a:stretch/>
        </p:blipFill>
        <p:spPr>
          <a:xfrm>
            <a:off x="3429000" y="5985351"/>
            <a:ext cx="2109399" cy="664522"/>
          </a:xfrm>
          <a:prstGeom prst="rect">
            <a:avLst/>
          </a:prstGeom>
          <a:noFill/>
          <a:ln>
            <a:noFill/>
          </a:ln>
        </p:spPr>
      </p:pic>
      <p:sp>
        <p:nvSpPr>
          <p:cNvPr id="83" name="Google Shape;83;p10"/>
          <p:cNvSpPr txBox="1"/>
          <p:nvPr>
            <p:ph idx="12" type="sldNum"/>
          </p:nvPr>
        </p:nvSpPr>
        <p:spPr>
          <a:xfrm>
            <a:off x="6824386" y="6367485"/>
            <a:ext cx="210312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1"/>
          <p:cNvSpPr txBox="1"/>
          <p:nvPr>
            <p:ph type="title"/>
          </p:nvPr>
        </p:nvSpPr>
        <p:spPr>
          <a:xfrm>
            <a:off x="533400" y="252475"/>
            <a:ext cx="8246870" cy="1231106"/>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4000"/>
              <a:t>Bringing high school students to write on college campuses</a:t>
            </a:r>
            <a:endParaRPr/>
          </a:p>
        </p:txBody>
      </p:sp>
      <p:sp>
        <p:nvSpPr>
          <p:cNvPr id="89" name="Google Shape;89;p11"/>
          <p:cNvSpPr txBox="1"/>
          <p:nvPr>
            <p:ph idx="1" type="body"/>
          </p:nvPr>
        </p:nvSpPr>
        <p:spPr>
          <a:xfrm>
            <a:off x="555702" y="4796757"/>
            <a:ext cx="4267200" cy="13849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800">
                <a:latin typeface="Calibri"/>
                <a:ea typeface="Calibri"/>
                <a:cs typeface="Calibri"/>
                <a:sym typeface="Calibri"/>
              </a:rPr>
              <a:t>Working side by side with Public Humanities, English, Modern Languages, Education, Criminology,  Social Work, Civic Engagement sociology, English, and Psychology students, finding commonalities in their tales</a:t>
            </a:r>
            <a:r>
              <a:rPr b="1" lang="en-US" sz="1800">
                <a:latin typeface="Calibri"/>
                <a:ea typeface="Calibri"/>
                <a:cs typeface="Calibri"/>
                <a:sym typeface="Calibri"/>
              </a:rPr>
              <a:t>. </a:t>
            </a:r>
            <a:endParaRPr/>
          </a:p>
        </p:txBody>
      </p:sp>
      <p:pic>
        <p:nvPicPr>
          <p:cNvPr id="90" name="Google Shape;90;p11"/>
          <p:cNvPicPr preferRelativeResize="0"/>
          <p:nvPr/>
        </p:nvPicPr>
        <p:blipFill rotWithShape="1">
          <a:blip r:embed="rId3">
            <a:alphaModFix/>
          </a:blip>
          <a:srcRect b="0" l="0" r="0" t="0"/>
          <a:stretch/>
        </p:blipFill>
        <p:spPr>
          <a:xfrm>
            <a:off x="5105400" y="1597345"/>
            <a:ext cx="3373992" cy="4498655"/>
          </a:xfrm>
          <a:prstGeom prst="rect">
            <a:avLst/>
          </a:prstGeom>
          <a:noFill/>
          <a:ln>
            <a:noFill/>
          </a:ln>
        </p:spPr>
      </p:pic>
      <p:pic>
        <p:nvPicPr>
          <p:cNvPr id="91" name="Google Shape;91;p11"/>
          <p:cNvPicPr preferRelativeResize="0"/>
          <p:nvPr/>
        </p:nvPicPr>
        <p:blipFill rotWithShape="1">
          <a:blip r:embed="rId4">
            <a:alphaModFix/>
          </a:blip>
          <a:srcRect b="0" l="0" r="0" t="0"/>
          <a:stretch/>
        </p:blipFill>
        <p:spPr>
          <a:xfrm>
            <a:off x="762000" y="1799476"/>
            <a:ext cx="3505200" cy="2628900"/>
          </a:xfrm>
          <a:prstGeom prst="rect">
            <a:avLst/>
          </a:prstGeom>
          <a:noFill/>
          <a:ln>
            <a:noFill/>
          </a:ln>
        </p:spPr>
      </p:pic>
      <p:sp>
        <p:nvSpPr>
          <p:cNvPr id="92" name="Google Shape;92;p11"/>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2"/>
          <p:cNvSpPr txBox="1"/>
          <p:nvPr>
            <p:ph type="title"/>
          </p:nvPr>
        </p:nvSpPr>
        <p:spPr>
          <a:xfrm>
            <a:off x="363727" y="252475"/>
            <a:ext cx="8416544" cy="1661993"/>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US"/>
              <a:t>Offering student-written anthologies </a:t>
            </a:r>
            <a:r>
              <a:rPr lang="en-US" sz="3200"/>
              <a:t>for use in the classroom, along with publication, web-posting and presentation opportunities</a:t>
            </a:r>
            <a:endParaRPr/>
          </a:p>
        </p:txBody>
      </p:sp>
      <p:pic>
        <p:nvPicPr>
          <p:cNvPr id="98" name="Google Shape;98;p12"/>
          <p:cNvPicPr preferRelativeResize="0"/>
          <p:nvPr/>
        </p:nvPicPr>
        <p:blipFill rotWithShape="1">
          <a:blip r:embed="rId3">
            <a:alphaModFix/>
          </a:blip>
          <a:srcRect b="0" l="0" r="0" t="0"/>
          <a:stretch/>
        </p:blipFill>
        <p:spPr>
          <a:xfrm>
            <a:off x="3206425" y="2590800"/>
            <a:ext cx="2929605" cy="3675131"/>
          </a:xfrm>
          <a:prstGeom prst="rect">
            <a:avLst/>
          </a:prstGeom>
          <a:noFill/>
          <a:ln>
            <a:noFill/>
          </a:ln>
        </p:spPr>
      </p:pic>
      <p:pic>
        <p:nvPicPr>
          <p:cNvPr id="99" name="Google Shape;99;p12"/>
          <p:cNvPicPr preferRelativeResize="0"/>
          <p:nvPr/>
        </p:nvPicPr>
        <p:blipFill rotWithShape="1">
          <a:blip r:embed="rId4">
            <a:alphaModFix/>
          </a:blip>
          <a:srcRect b="0" l="0" r="0" t="0"/>
          <a:stretch/>
        </p:blipFill>
        <p:spPr>
          <a:xfrm>
            <a:off x="6350696" y="2942013"/>
            <a:ext cx="2582448" cy="3839086"/>
          </a:xfrm>
          <a:prstGeom prst="rect">
            <a:avLst/>
          </a:prstGeom>
          <a:noFill/>
          <a:ln>
            <a:noFill/>
          </a:ln>
        </p:spPr>
      </p:pic>
      <p:pic>
        <p:nvPicPr>
          <p:cNvPr id="100" name="Google Shape;100;p12"/>
          <p:cNvPicPr preferRelativeResize="0"/>
          <p:nvPr/>
        </p:nvPicPr>
        <p:blipFill rotWithShape="1">
          <a:blip r:embed="rId5">
            <a:alphaModFix/>
          </a:blip>
          <a:srcRect b="0" l="0" r="0" t="0"/>
          <a:stretch/>
        </p:blipFill>
        <p:spPr>
          <a:xfrm>
            <a:off x="180709" y="2209800"/>
            <a:ext cx="2700762" cy="3682303"/>
          </a:xfrm>
          <a:prstGeom prst="rect">
            <a:avLst/>
          </a:prstGeom>
          <a:noFill/>
          <a:ln>
            <a:noFill/>
          </a:ln>
        </p:spPr>
      </p:pic>
      <p:sp>
        <p:nvSpPr>
          <p:cNvPr id="101" name="Google Shape;101;p12"/>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3"/>
          <p:cNvSpPr txBox="1"/>
          <p:nvPr>
            <p:ph idx="12" type="sldNum"/>
          </p:nvPr>
        </p:nvSpPr>
        <p:spPr>
          <a:xfrm>
            <a:off x="6583680" y="6377940"/>
            <a:ext cx="2103000" cy="342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7" name="Google Shape;107;p13"/>
          <p:cNvSpPr txBox="1"/>
          <p:nvPr/>
        </p:nvSpPr>
        <p:spPr>
          <a:xfrm>
            <a:off x="319350" y="3957800"/>
            <a:ext cx="8505300" cy="27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rgbClr val="676767"/>
                </a:solidFill>
                <a:highlight>
                  <a:srgbClr val="FFFFFF"/>
                </a:highlight>
                <a:latin typeface="Times New Roman"/>
                <a:ea typeface="Times New Roman"/>
                <a:cs typeface="Times New Roman"/>
                <a:sym typeface="Times New Roman"/>
              </a:rPr>
              <a:t>Can the stories of the disenfranchised, the vulnerable and isolated, be shaped in a way that will startle those in power into rethinking policy and practice? </a:t>
            </a:r>
            <a:endParaRPr sz="4000">
              <a:latin typeface="Comic Sans MS"/>
              <a:ea typeface="Comic Sans MS"/>
              <a:cs typeface="Comic Sans MS"/>
              <a:sym typeface="Comic Sans MS"/>
            </a:endParaRPr>
          </a:p>
        </p:txBody>
      </p:sp>
      <p:sp>
        <p:nvSpPr>
          <p:cNvPr id="108" name="Google Shape;108;p13"/>
          <p:cNvSpPr txBox="1"/>
          <p:nvPr/>
        </p:nvSpPr>
        <p:spPr>
          <a:xfrm>
            <a:off x="168900" y="205800"/>
            <a:ext cx="8806200" cy="156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Comic Sans MS"/>
                <a:ea typeface="Comic Sans MS"/>
                <a:cs typeface="Comic Sans MS"/>
                <a:sym typeface="Comic Sans MS"/>
              </a:rPr>
              <a:t>The underlying burning question of HERSTORY speaks to NYS TESOL’s commitment to advocacy.</a:t>
            </a:r>
            <a:endParaRPr b="1" sz="3600">
              <a:latin typeface="Comic Sans MS"/>
              <a:ea typeface="Comic Sans MS"/>
              <a:cs typeface="Comic Sans MS"/>
              <a:sym typeface="Comic Sans MS"/>
            </a:endParaRPr>
          </a:p>
        </p:txBody>
      </p:sp>
      <p:pic>
        <p:nvPicPr>
          <p:cNvPr id="109" name="Google Shape;109;p13"/>
          <p:cNvPicPr preferRelativeResize="0"/>
          <p:nvPr/>
        </p:nvPicPr>
        <p:blipFill rotWithShape="1">
          <a:blip r:embed="rId3">
            <a:alphaModFix/>
          </a:blip>
          <a:srcRect b="0" l="0" r="0" t="0"/>
          <a:stretch/>
        </p:blipFill>
        <p:spPr>
          <a:xfrm>
            <a:off x="802400" y="2483262"/>
            <a:ext cx="2428900" cy="765175"/>
          </a:xfrm>
          <a:prstGeom prst="rect">
            <a:avLst/>
          </a:prstGeom>
          <a:noFill/>
          <a:ln>
            <a:noFill/>
          </a:ln>
        </p:spPr>
      </p:pic>
      <p:pic>
        <p:nvPicPr>
          <p:cNvPr id="110" name="Google Shape;110;p13"/>
          <p:cNvPicPr preferRelativeResize="0"/>
          <p:nvPr/>
        </p:nvPicPr>
        <p:blipFill>
          <a:blip r:embed="rId4">
            <a:alphaModFix/>
          </a:blip>
          <a:stretch>
            <a:fillRect/>
          </a:stretch>
        </p:blipFill>
        <p:spPr>
          <a:xfrm>
            <a:off x="6583680" y="2178630"/>
            <a:ext cx="1374400" cy="1374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4"/>
          <p:cNvSpPr txBox="1"/>
          <p:nvPr>
            <p:ph type="title"/>
          </p:nvPr>
        </p:nvSpPr>
        <p:spPr>
          <a:xfrm>
            <a:off x="363727" y="252475"/>
            <a:ext cx="8416500" cy="1612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t>Newest Initiative June 2020</a:t>
            </a:r>
            <a:br>
              <a:rPr lang="en-US"/>
            </a:br>
            <a:r>
              <a:rPr lang="en-US"/>
              <a:t>in response to Covid-19 Pandemic</a:t>
            </a:r>
            <a:endParaRPr/>
          </a:p>
        </p:txBody>
      </p:sp>
      <p:sp>
        <p:nvSpPr>
          <p:cNvPr id="116" name="Google Shape;116;p14"/>
          <p:cNvSpPr txBox="1"/>
          <p:nvPr>
            <p:ph idx="1" type="body"/>
          </p:nvPr>
        </p:nvSpPr>
        <p:spPr>
          <a:xfrm>
            <a:off x="566850" y="2127972"/>
            <a:ext cx="8010300" cy="300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7" name="Google Shape;117;p14"/>
          <p:cNvSpPr txBox="1"/>
          <p:nvPr>
            <p:ph idx="12" type="sldNum"/>
          </p:nvPr>
        </p:nvSpPr>
        <p:spPr>
          <a:xfrm>
            <a:off x="6583680" y="6377940"/>
            <a:ext cx="2103000" cy="342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118" name="Google Shape;118;p14"/>
          <p:cNvGrpSpPr/>
          <p:nvPr/>
        </p:nvGrpSpPr>
        <p:grpSpPr>
          <a:xfrm>
            <a:off x="113732" y="2090514"/>
            <a:ext cx="8767869" cy="4650159"/>
            <a:chOff x="86183" y="2704264"/>
            <a:chExt cx="8767869" cy="3829813"/>
          </a:xfrm>
        </p:grpSpPr>
        <p:sp>
          <p:nvSpPr>
            <p:cNvPr id="119" name="Google Shape;119;p14"/>
            <p:cNvSpPr/>
            <p:nvPr/>
          </p:nvSpPr>
          <p:spPr>
            <a:xfrm>
              <a:off x="86183" y="3373378"/>
              <a:ext cx="2829640" cy="690315"/>
            </a:xfrm>
            <a:custGeom>
              <a:rect b="b" l="l" r="r" t="t"/>
              <a:pathLst>
                <a:path extrusionOk="0" h="636235" w="2727364">
                  <a:moveTo>
                    <a:pt x="0" y="0"/>
                  </a:moveTo>
                  <a:lnTo>
                    <a:pt x="2727364" y="0"/>
                  </a:lnTo>
                  <a:lnTo>
                    <a:pt x="2727364" y="636235"/>
                  </a:lnTo>
                  <a:lnTo>
                    <a:pt x="0" y="636235"/>
                  </a:lnTo>
                  <a:lnTo>
                    <a:pt x="0" y="0"/>
                  </a:lnTo>
                  <a:close/>
                </a:path>
              </a:pathLst>
            </a:custGeom>
            <a:solidFill>
              <a:srgbClr val="76923C"/>
            </a:solidFill>
            <a:ln cap="flat" cmpd="sng" w="25400">
              <a:solidFill>
                <a:srgbClr val="4F81BD"/>
              </a:solidFill>
              <a:prstDash val="solid"/>
              <a:round/>
              <a:headEnd len="sm" w="sm" type="none"/>
              <a:tailEnd len="sm" w="sm" type="none"/>
            </a:ln>
          </p:spPr>
          <p:txBody>
            <a:bodyPr anchorCtr="0" anchor="ctr" bIns="113775" lIns="199125" spcFirstLastPara="1" rIns="199125" wrap="square" tIns="113775">
              <a:noAutofit/>
            </a:bodyPr>
            <a:lstStyle/>
            <a:p>
              <a:pPr indent="0" lvl="0" marL="0" marR="0" rtl="0" algn="ctr">
                <a:lnSpc>
                  <a:spcPct val="90000"/>
                </a:lnSpc>
                <a:spcBef>
                  <a:spcPts val="0"/>
                </a:spcBef>
                <a:spcAft>
                  <a:spcPts val="0"/>
                </a:spcAft>
                <a:buClr>
                  <a:srgbClr val="FFFFFF"/>
                </a:buClr>
                <a:buSzPts val="2800"/>
                <a:buFont typeface="Calibri"/>
                <a:buNone/>
              </a:pPr>
              <a:r>
                <a:rPr b="1" lang="en-US" sz="2800">
                  <a:solidFill>
                    <a:srgbClr val="FFFFFF"/>
                  </a:solidFill>
                  <a:latin typeface="Calibri"/>
                  <a:ea typeface="Calibri"/>
                  <a:cs typeface="Calibri"/>
                  <a:sym typeface="Calibri"/>
                </a:rPr>
                <a:t>High School</a:t>
              </a:r>
              <a:endParaRPr/>
            </a:p>
          </p:txBody>
        </p:sp>
        <p:sp>
          <p:nvSpPr>
            <p:cNvPr id="120" name="Google Shape;120;p14"/>
            <p:cNvSpPr/>
            <p:nvPr/>
          </p:nvSpPr>
          <p:spPr>
            <a:xfrm>
              <a:off x="91843" y="4113701"/>
              <a:ext cx="2825601" cy="1716142"/>
            </a:xfrm>
            <a:custGeom>
              <a:rect b="b" l="l" r="r" t="t"/>
              <a:pathLst>
                <a:path extrusionOk="0" h="2542432" w="2756684">
                  <a:moveTo>
                    <a:pt x="0" y="0"/>
                  </a:moveTo>
                  <a:lnTo>
                    <a:pt x="2756684" y="0"/>
                  </a:lnTo>
                  <a:lnTo>
                    <a:pt x="2756684" y="2542432"/>
                  </a:lnTo>
                  <a:lnTo>
                    <a:pt x="0" y="2542432"/>
                  </a:lnTo>
                  <a:lnTo>
                    <a:pt x="0" y="0"/>
                  </a:lnTo>
                  <a:close/>
                </a:path>
              </a:pathLst>
            </a:custGeom>
            <a:solidFill>
              <a:srgbClr val="EAF1DD">
                <a:alpha val="89800"/>
              </a:srgbClr>
            </a:solidFill>
            <a:ln cap="flat" cmpd="sng" w="25400">
              <a:solidFill>
                <a:srgbClr val="CFD7E7">
                  <a:alpha val="89800"/>
                </a:srgbClr>
              </a:solidFill>
              <a:prstDash val="solid"/>
              <a:round/>
              <a:headEnd len="sm" w="sm" type="none"/>
              <a:tailEnd len="sm" w="sm" type="none"/>
            </a:ln>
          </p:spPr>
          <p:txBody>
            <a:bodyPr anchorCtr="0" anchor="t" bIns="192000" lIns="128000" spcFirstLastPara="1" rIns="170675" wrap="square" tIns="128000">
              <a:noAutofit/>
            </a:bodyPr>
            <a:lstStyle/>
            <a:p>
              <a:pPr indent="-381000" lvl="0" marL="457200" marR="0" rtl="0" algn="l">
                <a:lnSpc>
                  <a:spcPct val="115000"/>
                </a:lnSpc>
                <a:spcBef>
                  <a:spcPts val="270"/>
                </a:spcBef>
                <a:spcAft>
                  <a:spcPts val="0"/>
                </a:spcAft>
                <a:buSzPts val="2400"/>
                <a:buChar char="●"/>
              </a:pPr>
              <a:r>
                <a:rPr lang="en-US" sz="2400"/>
                <a:t>Transitioning</a:t>
              </a:r>
              <a:endParaRPr sz="2400"/>
            </a:p>
            <a:p>
              <a:pPr indent="-381000" lvl="0" marL="457200" marR="0" rtl="0" algn="l">
                <a:lnSpc>
                  <a:spcPct val="115000"/>
                </a:lnSpc>
                <a:spcBef>
                  <a:spcPts val="0"/>
                </a:spcBef>
                <a:spcAft>
                  <a:spcPts val="0"/>
                </a:spcAft>
                <a:buSzPts val="2400"/>
                <a:buChar char="●"/>
              </a:pPr>
              <a:r>
                <a:rPr lang="en-US" sz="2400"/>
                <a:t>Commanding</a:t>
              </a:r>
              <a:endParaRPr sz="2400"/>
            </a:p>
            <a:p>
              <a:pPr indent="-381000" lvl="0" marL="457200" marR="0" rtl="0" algn="l">
                <a:lnSpc>
                  <a:spcPct val="115000"/>
                </a:lnSpc>
                <a:spcBef>
                  <a:spcPts val="0"/>
                </a:spcBef>
                <a:spcAft>
                  <a:spcPts val="0"/>
                </a:spcAft>
                <a:buSzPts val="2400"/>
                <a:buChar char="●"/>
              </a:pPr>
              <a:r>
                <a:rPr lang="en-US" sz="2400"/>
                <a:t>Former ENLs</a:t>
              </a:r>
              <a:endParaRPr sz="2400"/>
            </a:p>
            <a:p>
              <a:pPr indent="0" lvl="0" marL="1371600" marR="0" rtl="0" algn="l">
                <a:lnSpc>
                  <a:spcPct val="115000"/>
                </a:lnSpc>
                <a:spcBef>
                  <a:spcPts val="600"/>
                </a:spcBef>
                <a:spcAft>
                  <a:spcPts val="0"/>
                </a:spcAft>
                <a:buNone/>
              </a:pPr>
              <a:r>
                <a:t/>
              </a:r>
              <a:endParaRPr/>
            </a:p>
          </p:txBody>
        </p:sp>
        <p:sp>
          <p:nvSpPr>
            <p:cNvPr id="121" name="Google Shape;121;p14"/>
            <p:cNvSpPr/>
            <p:nvPr/>
          </p:nvSpPr>
          <p:spPr>
            <a:xfrm>
              <a:off x="3062539" y="2704264"/>
              <a:ext cx="2985593" cy="690315"/>
            </a:xfrm>
            <a:custGeom>
              <a:rect b="b" l="l" r="r" t="t"/>
              <a:pathLst>
                <a:path extrusionOk="0" h="636235" w="2584929">
                  <a:moveTo>
                    <a:pt x="0" y="0"/>
                  </a:moveTo>
                  <a:lnTo>
                    <a:pt x="2584929" y="0"/>
                  </a:lnTo>
                  <a:lnTo>
                    <a:pt x="2584929" y="636235"/>
                  </a:lnTo>
                  <a:lnTo>
                    <a:pt x="0" y="636235"/>
                  </a:lnTo>
                  <a:lnTo>
                    <a:pt x="0" y="0"/>
                  </a:lnTo>
                  <a:close/>
                </a:path>
              </a:pathLst>
            </a:custGeom>
            <a:solidFill>
              <a:srgbClr val="76923C"/>
            </a:solidFill>
            <a:ln cap="flat" cmpd="sng" w="25400">
              <a:solidFill>
                <a:srgbClr val="4F81BD"/>
              </a:solidFill>
              <a:prstDash val="solid"/>
              <a:round/>
              <a:headEnd len="sm" w="sm" type="none"/>
              <a:tailEnd len="sm" w="sm" type="none"/>
            </a:ln>
          </p:spPr>
          <p:txBody>
            <a:bodyPr anchorCtr="0" anchor="ctr" bIns="113775" lIns="199125" spcFirstLastPara="1" rIns="199125" wrap="square" tIns="113775">
              <a:noAutofit/>
            </a:bodyPr>
            <a:lstStyle/>
            <a:p>
              <a:pPr indent="0" lvl="0" marL="0" marR="0" rtl="0" algn="ctr">
                <a:lnSpc>
                  <a:spcPct val="90000"/>
                </a:lnSpc>
                <a:spcBef>
                  <a:spcPts val="0"/>
                </a:spcBef>
                <a:spcAft>
                  <a:spcPts val="0"/>
                </a:spcAft>
                <a:buClr>
                  <a:srgbClr val="FFFFFF"/>
                </a:buClr>
                <a:buSzPts val="2800"/>
                <a:buFont typeface="Calibri"/>
                <a:buNone/>
              </a:pPr>
              <a:r>
                <a:rPr b="1" lang="en-US" sz="2800">
                  <a:solidFill>
                    <a:srgbClr val="FFFFFF"/>
                  </a:solidFill>
                  <a:latin typeface="Calibri"/>
                  <a:ea typeface="Calibri"/>
                  <a:cs typeface="Calibri"/>
                  <a:sym typeface="Calibri"/>
                </a:rPr>
                <a:t>College</a:t>
              </a:r>
              <a:endParaRPr/>
            </a:p>
          </p:txBody>
        </p:sp>
        <p:sp>
          <p:nvSpPr>
            <p:cNvPr id="122" name="Google Shape;122;p14"/>
            <p:cNvSpPr/>
            <p:nvPr/>
          </p:nvSpPr>
          <p:spPr>
            <a:xfrm>
              <a:off x="3066343" y="3373377"/>
              <a:ext cx="2979131" cy="2243647"/>
            </a:xfrm>
            <a:custGeom>
              <a:rect b="b" l="l" r="r" t="t"/>
              <a:pathLst>
                <a:path extrusionOk="0" h="2761412" w="2584929">
                  <a:moveTo>
                    <a:pt x="0" y="0"/>
                  </a:moveTo>
                  <a:lnTo>
                    <a:pt x="2584929" y="0"/>
                  </a:lnTo>
                  <a:lnTo>
                    <a:pt x="2584929" y="2761412"/>
                  </a:lnTo>
                  <a:lnTo>
                    <a:pt x="0" y="2761412"/>
                  </a:lnTo>
                  <a:lnTo>
                    <a:pt x="0" y="0"/>
                  </a:lnTo>
                  <a:close/>
                </a:path>
              </a:pathLst>
            </a:custGeom>
            <a:solidFill>
              <a:srgbClr val="EAF1DD">
                <a:alpha val="89800"/>
              </a:srgbClr>
            </a:solidFill>
            <a:ln cap="flat" cmpd="sng" w="25400">
              <a:solidFill>
                <a:srgbClr val="CFD7E7">
                  <a:alpha val="89800"/>
                </a:srgbClr>
              </a:solidFill>
              <a:prstDash val="solid"/>
              <a:round/>
              <a:headEnd len="sm" w="sm" type="none"/>
              <a:tailEnd len="sm" w="sm" type="none"/>
            </a:ln>
          </p:spPr>
          <p:txBody>
            <a:bodyPr anchorCtr="0" anchor="t" bIns="160000" lIns="106675" spcFirstLastPara="1" rIns="142225" wrap="square" tIns="106675">
              <a:noAutofit/>
            </a:bodyPr>
            <a:lstStyle/>
            <a:p>
              <a:pPr indent="0" lvl="0" marL="914400" marR="0" rtl="0" algn="l">
                <a:lnSpc>
                  <a:spcPct val="90000"/>
                </a:lnSpc>
                <a:spcBef>
                  <a:spcPts val="0"/>
                </a:spcBef>
                <a:spcAft>
                  <a:spcPts val="0"/>
                </a:spcAft>
                <a:buNone/>
              </a:pPr>
              <a:r>
                <a:t/>
              </a:r>
              <a:endParaRPr sz="2400">
                <a:latin typeface="Calibri"/>
                <a:ea typeface="Calibri"/>
                <a:cs typeface="Calibri"/>
                <a:sym typeface="Calibri"/>
              </a:endParaRPr>
            </a:p>
            <a:p>
              <a:pPr indent="-381000" lvl="0" marL="457200" marR="0" rtl="0" algn="l">
                <a:lnSpc>
                  <a:spcPct val="115000"/>
                </a:lnSpc>
                <a:spcBef>
                  <a:spcPts val="0"/>
                </a:spcBef>
                <a:spcAft>
                  <a:spcPts val="0"/>
                </a:spcAft>
                <a:buSzPts val="2400"/>
                <a:buFont typeface="Calibri"/>
                <a:buChar char="●"/>
              </a:pPr>
              <a:r>
                <a:rPr lang="en-US" sz="2400">
                  <a:latin typeface="Calibri"/>
                  <a:ea typeface="Calibri"/>
                  <a:cs typeface="Calibri"/>
                  <a:sym typeface="Calibri"/>
                </a:rPr>
                <a:t>Current ESL</a:t>
              </a:r>
              <a:endParaRPr sz="2400">
                <a:latin typeface="Calibri"/>
                <a:ea typeface="Calibri"/>
                <a:cs typeface="Calibri"/>
                <a:sym typeface="Calibri"/>
              </a:endParaRPr>
            </a:p>
            <a:p>
              <a:pPr indent="-381000" lvl="0" marL="457200" marR="0" rtl="0" algn="l">
                <a:lnSpc>
                  <a:spcPct val="115000"/>
                </a:lnSpc>
                <a:spcBef>
                  <a:spcPts val="0"/>
                </a:spcBef>
                <a:spcAft>
                  <a:spcPts val="0"/>
                </a:spcAft>
                <a:buSzPts val="2400"/>
                <a:buFont typeface="Calibri"/>
                <a:buChar char="●"/>
              </a:pPr>
              <a:r>
                <a:rPr lang="en-US" sz="2400">
                  <a:latin typeface="Calibri"/>
                  <a:ea typeface="Calibri"/>
                  <a:cs typeface="Calibri"/>
                  <a:sym typeface="Calibri"/>
                </a:rPr>
                <a:t>Former ELL</a:t>
              </a:r>
              <a:endParaRPr sz="2400">
                <a:latin typeface="Calibri"/>
                <a:ea typeface="Calibri"/>
                <a:cs typeface="Calibri"/>
                <a:sym typeface="Calibri"/>
              </a:endParaRPr>
            </a:p>
            <a:p>
              <a:pPr indent="-381000" lvl="0" marL="457200" marR="0" rtl="0" algn="l">
                <a:lnSpc>
                  <a:spcPct val="115000"/>
                </a:lnSpc>
                <a:spcBef>
                  <a:spcPts val="0"/>
                </a:spcBef>
                <a:spcAft>
                  <a:spcPts val="0"/>
                </a:spcAft>
                <a:buSzPts val="2400"/>
                <a:buFont typeface="Calibri"/>
                <a:buChar char="●"/>
              </a:pPr>
              <a:r>
                <a:rPr lang="en-US" sz="2400">
                  <a:latin typeface="Calibri"/>
                  <a:ea typeface="Calibri"/>
                  <a:cs typeface="Calibri"/>
                  <a:sym typeface="Calibri"/>
                </a:rPr>
                <a:t>Bilingual</a:t>
              </a:r>
              <a:br>
                <a:rPr lang="en-US" sz="2400">
                  <a:latin typeface="Calibri"/>
                  <a:ea typeface="Calibri"/>
                  <a:cs typeface="Calibri"/>
                  <a:sym typeface="Calibri"/>
                </a:rPr>
              </a:br>
              <a:r>
                <a:rPr lang="en-US" sz="2400">
                  <a:latin typeface="Calibri"/>
                  <a:ea typeface="Calibri"/>
                  <a:cs typeface="Calibri"/>
                  <a:sym typeface="Calibri"/>
                </a:rPr>
                <a:t>High-Intermediate/Advanced</a:t>
              </a:r>
              <a:endParaRPr sz="2400">
                <a:latin typeface="Calibri"/>
                <a:ea typeface="Calibri"/>
                <a:cs typeface="Calibri"/>
                <a:sym typeface="Calibri"/>
              </a:endParaRPr>
            </a:p>
          </p:txBody>
        </p:sp>
        <p:sp>
          <p:nvSpPr>
            <p:cNvPr id="123" name="Google Shape;123;p14"/>
            <p:cNvSpPr/>
            <p:nvPr/>
          </p:nvSpPr>
          <p:spPr>
            <a:xfrm>
              <a:off x="6132318" y="3373378"/>
              <a:ext cx="2719984" cy="634644"/>
            </a:xfrm>
            <a:custGeom>
              <a:rect b="b" l="l" r="r" t="t"/>
              <a:pathLst>
                <a:path extrusionOk="0" h="636235" w="2916873">
                  <a:moveTo>
                    <a:pt x="0" y="0"/>
                  </a:moveTo>
                  <a:lnTo>
                    <a:pt x="2916873" y="0"/>
                  </a:lnTo>
                  <a:lnTo>
                    <a:pt x="2916873" y="636235"/>
                  </a:lnTo>
                  <a:lnTo>
                    <a:pt x="0" y="636235"/>
                  </a:lnTo>
                  <a:lnTo>
                    <a:pt x="0" y="0"/>
                  </a:lnTo>
                  <a:close/>
                </a:path>
              </a:pathLst>
            </a:custGeom>
            <a:solidFill>
              <a:srgbClr val="76923C"/>
            </a:solidFill>
            <a:ln cap="flat" cmpd="sng" w="25400">
              <a:solidFill>
                <a:srgbClr val="4F81BD"/>
              </a:solidFill>
              <a:prstDash val="solid"/>
              <a:round/>
              <a:headEnd len="sm" w="sm" type="none"/>
              <a:tailEnd len="sm" w="sm" type="none"/>
            </a:ln>
          </p:spPr>
          <p:txBody>
            <a:bodyPr anchorCtr="0" anchor="ctr" bIns="113775" lIns="199125" spcFirstLastPara="1" rIns="199125" wrap="square" tIns="113775">
              <a:noAutofit/>
            </a:bodyPr>
            <a:lstStyle/>
            <a:p>
              <a:pPr indent="0" lvl="0" marL="0" marR="0" rtl="0" algn="ctr">
                <a:lnSpc>
                  <a:spcPct val="90000"/>
                </a:lnSpc>
                <a:spcBef>
                  <a:spcPts val="0"/>
                </a:spcBef>
                <a:spcAft>
                  <a:spcPts val="0"/>
                </a:spcAft>
                <a:buClr>
                  <a:srgbClr val="FFFFFF"/>
                </a:buClr>
                <a:buSzPts val="2800"/>
                <a:buFont typeface="Calibri"/>
                <a:buNone/>
              </a:pPr>
              <a:r>
                <a:rPr b="1" lang="en-US" sz="2800">
                  <a:solidFill>
                    <a:srgbClr val="FFFFFF"/>
                  </a:solidFill>
                  <a:latin typeface="Calibri"/>
                  <a:ea typeface="Calibri"/>
                  <a:cs typeface="Calibri"/>
                  <a:sym typeface="Calibri"/>
                </a:rPr>
                <a:t>Adult Ed</a:t>
              </a:r>
              <a:endParaRPr/>
            </a:p>
          </p:txBody>
        </p:sp>
        <p:sp>
          <p:nvSpPr>
            <p:cNvPr id="124" name="Google Shape;124;p14"/>
            <p:cNvSpPr/>
            <p:nvPr/>
          </p:nvSpPr>
          <p:spPr>
            <a:xfrm>
              <a:off x="6194356" y="4007385"/>
              <a:ext cx="2659696" cy="2526692"/>
            </a:xfrm>
            <a:custGeom>
              <a:rect b="b" l="l" r="r" t="t"/>
              <a:pathLst>
                <a:path extrusionOk="0" h="2761412" w="2930795">
                  <a:moveTo>
                    <a:pt x="0" y="0"/>
                  </a:moveTo>
                  <a:lnTo>
                    <a:pt x="2930795" y="0"/>
                  </a:lnTo>
                  <a:lnTo>
                    <a:pt x="2930795" y="2761412"/>
                  </a:lnTo>
                  <a:lnTo>
                    <a:pt x="0" y="2761412"/>
                  </a:lnTo>
                  <a:lnTo>
                    <a:pt x="0" y="0"/>
                  </a:lnTo>
                  <a:close/>
                </a:path>
              </a:pathLst>
            </a:custGeom>
            <a:solidFill>
              <a:srgbClr val="EAF1DD">
                <a:alpha val="89800"/>
              </a:srgbClr>
            </a:solidFill>
            <a:ln cap="flat" cmpd="sng" w="25400">
              <a:solidFill>
                <a:srgbClr val="CFD7E7">
                  <a:alpha val="89800"/>
                </a:srgbClr>
              </a:solidFill>
              <a:prstDash val="solid"/>
              <a:round/>
              <a:headEnd len="sm" w="sm" type="none"/>
              <a:tailEnd len="sm" w="sm" type="none"/>
            </a:ln>
          </p:spPr>
          <p:txBody>
            <a:bodyPr anchorCtr="0" anchor="t" bIns="184000" lIns="122675" spcFirstLastPara="1" rIns="163575" wrap="square" tIns="122675">
              <a:noAutofit/>
            </a:bodyPr>
            <a:lstStyle/>
            <a:p>
              <a:pPr indent="-381000" lvl="0" marL="457200" marR="0" rtl="0" algn="l">
                <a:lnSpc>
                  <a:spcPct val="90000"/>
                </a:lnSpc>
                <a:spcBef>
                  <a:spcPts val="1200"/>
                </a:spcBef>
                <a:spcAft>
                  <a:spcPts val="0"/>
                </a:spcAft>
                <a:buSzPts val="2400"/>
                <a:buFont typeface="Calibri"/>
                <a:buChar char="●"/>
              </a:pPr>
              <a:r>
                <a:rPr lang="en-US" sz="2400">
                  <a:latin typeface="Calibri"/>
                  <a:ea typeface="Calibri"/>
                  <a:cs typeface="Calibri"/>
                  <a:sym typeface="Calibri"/>
                </a:rPr>
                <a:t>Close to high school age</a:t>
              </a:r>
              <a:br>
                <a:rPr lang="en-US" sz="2400">
                  <a:latin typeface="Calibri"/>
                  <a:ea typeface="Calibri"/>
                  <a:cs typeface="Calibri"/>
                  <a:sym typeface="Calibri"/>
                </a:rPr>
              </a:br>
              <a:endParaRPr sz="2400">
                <a:latin typeface="Calibri"/>
                <a:ea typeface="Calibri"/>
                <a:cs typeface="Calibri"/>
                <a:sym typeface="Calibri"/>
              </a:endParaRPr>
            </a:p>
            <a:p>
              <a:pPr indent="-381000" lvl="0" marL="457200" marR="0" rtl="0" algn="l">
                <a:lnSpc>
                  <a:spcPct val="90000"/>
                </a:lnSpc>
                <a:spcBef>
                  <a:spcPts val="0"/>
                </a:spcBef>
                <a:spcAft>
                  <a:spcPts val="0"/>
                </a:spcAft>
                <a:buSzPts val="2400"/>
                <a:buFont typeface="Calibri"/>
                <a:buChar char="●"/>
              </a:pPr>
              <a:r>
                <a:rPr lang="en-US" sz="2400">
                  <a:latin typeface="Calibri"/>
                  <a:ea typeface="Calibri"/>
                  <a:cs typeface="Calibri"/>
                  <a:sym typeface="Calibri"/>
                </a:rPr>
                <a:t>In between high school &amp; college</a:t>
              </a:r>
              <a:endParaRPr sz="2400">
                <a:latin typeface="Calibri"/>
                <a:ea typeface="Calibri"/>
                <a:cs typeface="Calibri"/>
                <a:sym typeface="Calibri"/>
              </a:endParaRPr>
            </a:p>
          </p:txBody>
        </p:sp>
      </p:grpSp>
      <p:pic>
        <p:nvPicPr>
          <p:cNvPr id="125" name="Google Shape;125;p14"/>
          <p:cNvPicPr preferRelativeResize="0"/>
          <p:nvPr/>
        </p:nvPicPr>
        <p:blipFill rotWithShape="1">
          <a:blip r:embed="rId3">
            <a:alphaModFix/>
          </a:blip>
          <a:srcRect b="0" l="0" r="0" t="0"/>
          <a:stretch/>
        </p:blipFill>
        <p:spPr>
          <a:xfrm>
            <a:off x="3429000" y="5985351"/>
            <a:ext cx="2109399" cy="6645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5"/>
          <p:cNvSpPr txBox="1"/>
          <p:nvPr>
            <p:ph type="title"/>
          </p:nvPr>
        </p:nvSpPr>
        <p:spPr>
          <a:xfrm>
            <a:off x="855275" y="0"/>
            <a:ext cx="8045700" cy="855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4800"/>
              <a:t>Have you ever told a student:</a:t>
            </a:r>
            <a:endParaRPr sz="4800"/>
          </a:p>
        </p:txBody>
      </p:sp>
      <p:sp>
        <p:nvSpPr>
          <p:cNvPr id="131" name="Google Shape;131;p15"/>
          <p:cNvSpPr txBox="1"/>
          <p:nvPr>
            <p:ph idx="1" type="body"/>
          </p:nvPr>
        </p:nvSpPr>
        <p:spPr>
          <a:xfrm>
            <a:off x="244050" y="557063"/>
            <a:ext cx="8655900" cy="459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br>
              <a:rPr lang="en-US"/>
            </a:br>
            <a:endParaRPr/>
          </a:p>
          <a:p>
            <a:pPr indent="-317500" lvl="0" marL="457200" rtl="0" algn="l">
              <a:spcBef>
                <a:spcPts val="0"/>
              </a:spcBef>
              <a:spcAft>
                <a:spcPts val="0"/>
              </a:spcAft>
              <a:buSzPts val="1400"/>
              <a:buChar char="-"/>
            </a:pPr>
            <a:r>
              <a:rPr lang="en-US"/>
              <a:t>You should write this story!</a:t>
            </a:r>
            <a:endParaRPr/>
          </a:p>
          <a:p>
            <a:pPr indent="-317500" lvl="0" marL="457200" rtl="0" algn="l">
              <a:spcBef>
                <a:spcPts val="0"/>
              </a:spcBef>
              <a:spcAft>
                <a:spcPts val="0"/>
              </a:spcAft>
              <a:buSzPts val="1400"/>
              <a:buChar char="-"/>
            </a:pPr>
            <a:r>
              <a:rPr lang="en-US"/>
              <a:t>Others can learn from your experiences!</a:t>
            </a:r>
            <a:endParaRPr/>
          </a:p>
          <a:p>
            <a:pPr indent="-317500" lvl="0" marL="457200" rtl="0" algn="l">
              <a:spcBef>
                <a:spcPts val="0"/>
              </a:spcBef>
              <a:spcAft>
                <a:spcPts val="0"/>
              </a:spcAft>
              <a:buSzPts val="1400"/>
              <a:buChar char="-"/>
            </a:pPr>
            <a:r>
              <a:rPr lang="en-US"/>
              <a:t>People need to know this!</a:t>
            </a:r>
            <a:endParaRPr/>
          </a:p>
          <a:p>
            <a:pPr indent="-317500" lvl="0" marL="457200" rtl="0" algn="l">
              <a:spcBef>
                <a:spcPts val="0"/>
              </a:spcBef>
              <a:spcAft>
                <a:spcPts val="0"/>
              </a:spcAft>
              <a:buSzPts val="1400"/>
              <a:buChar char="-"/>
            </a:pPr>
            <a:r>
              <a:rPr lang="en-US"/>
              <a:t>Your story can inspire others!</a:t>
            </a:r>
            <a:endParaRPr/>
          </a:p>
          <a:p>
            <a:pPr indent="-317500" lvl="0" marL="457200" rtl="0" algn="l">
              <a:spcBef>
                <a:spcPts val="0"/>
              </a:spcBef>
              <a:spcAft>
                <a:spcPts val="0"/>
              </a:spcAft>
              <a:buSzPts val="1400"/>
              <a:buChar char="-"/>
            </a:pPr>
            <a:r>
              <a:rPr lang="en-US"/>
              <a:t>Please, share your story.</a:t>
            </a:r>
            <a:endParaRPr/>
          </a:p>
          <a:p>
            <a:pPr indent="-317500" lvl="0" marL="457200" rtl="0" algn="l">
              <a:spcBef>
                <a:spcPts val="0"/>
              </a:spcBef>
              <a:spcAft>
                <a:spcPts val="0"/>
              </a:spcAft>
              <a:buSzPts val="1400"/>
              <a:buChar char="-"/>
            </a:pPr>
            <a:r>
              <a:rPr lang="en-US"/>
              <a:t>The world must read this story!</a:t>
            </a:r>
            <a:endParaRPr/>
          </a:p>
        </p:txBody>
      </p:sp>
      <p:sp>
        <p:nvSpPr>
          <p:cNvPr id="132" name="Google Shape;132;p15"/>
          <p:cNvSpPr txBox="1"/>
          <p:nvPr>
            <p:ph idx="12" type="sldNum"/>
          </p:nvPr>
        </p:nvSpPr>
        <p:spPr>
          <a:xfrm>
            <a:off x="6583680" y="6377940"/>
            <a:ext cx="2103000" cy="342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33" name="Google Shape;133;p15"/>
          <p:cNvPicPr preferRelativeResize="0"/>
          <p:nvPr/>
        </p:nvPicPr>
        <p:blipFill>
          <a:blip r:embed="rId3">
            <a:alphaModFix/>
          </a:blip>
          <a:stretch>
            <a:fillRect/>
          </a:stretch>
        </p:blipFill>
        <p:spPr>
          <a:xfrm>
            <a:off x="2449388" y="4924475"/>
            <a:ext cx="3326626" cy="1796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